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320" r:id="rId2"/>
    <p:sldId id="390" r:id="rId3"/>
    <p:sldId id="408" r:id="rId4"/>
    <p:sldId id="432" r:id="rId5"/>
    <p:sldId id="383" r:id="rId6"/>
    <p:sldId id="402" r:id="rId7"/>
    <p:sldId id="411" r:id="rId8"/>
    <p:sldId id="427" r:id="rId9"/>
    <p:sldId id="434" r:id="rId10"/>
    <p:sldId id="429" r:id="rId11"/>
    <p:sldId id="414" r:id="rId12"/>
    <p:sldId id="415" r:id="rId13"/>
    <p:sldId id="416" r:id="rId14"/>
    <p:sldId id="417" r:id="rId15"/>
    <p:sldId id="418" r:id="rId16"/>
    <p:sldId id="419" r:id="rId17"/>
    <p:sldId id="423" r:id="rId18"/>
    <p:sldId id="424" r:id="rId19"/>
    <p:sldId id="425" r:id="rId20"/>
    <p:sldId id="426" r:id="rId21"/>
    <p:sldId id="405" r:id="rId22"/>
    <p:sldId id="433" r:id="rId23"/>
    <p:sldId id="436" r:id="rId24"/>
    <p:sldId id="437" r:id="rId25"/>
    <p:sldId id="438" r:id="rId26"/>
    <p:sldId id="439" r:id="rId27"/>
    <p:sldId id="441" r:id="rId28"/>
    <p:sldId id="442" r:id="rId29"/>
    <p:sldId id="443" r:id="rId30"/>
    <p:sldId id="444" r:id="rId31"/>
    <p:sldId id="445" r:id="rId32"/>
    <p:sldId id="430" r:id="rId33"/>
    <p:sldId id="403" r:id="rId34"/>
    <p:sldId id="440" r:id="rId35"/>
    <p:sldId id="431" r:id="rId36"/>
    <p:sldId id="407" r:id="rId37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66FF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280" autoAdjust="0"/>
  </p:normalViewPr>
  <p:slideViewPr>
    <p:cSldViewPr>
      <p:cViewPr varScale="1">
        <p:scale>
          <a:sx n="142" d="100"/>
          <a:sy n="142" d="100"/>
        </p:scale>
        <p:origin x="-660" y="-96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600" dirty="0" smtClean="0"/>
              <a:t>Численность обучающихся на</a:t>
            </a:r>
            <a:r>
              <a:rPr lang="ru-RU" sz="1600" baseline="0" dirty="0" smtClean="0"/>
              <a:t> 31.12.2020 года – 561 </a:t>
            </a:r>
            <a:endParaRPr lang="ru-RU" sz="1600" dirty="0"/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6.6583570720285423E-2"/>
                  <c:y val="0.2578233866356560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53</a:t>
                    </a:r>
                    <a:endParaRPr lang="en-US" dirty="0"/>
                  </a:p>
                </c:rich>
              </c:tx>
              <c:showPercent val="1"/>
            </c:dLbl>
            <c:dLbl>
              <c:idx val="1"/>
              <c:layout>
                <c:manualLayout>
                  <c:x val="0.11696090873996109"/>
                  <c:y val="0.1831467481250567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79</a:t>
                    </a:r>
                    <a:endParaRPr lang="en-US" dirty="0"/>
                  </a:p>
                </c:rich>
              </c:tx>
              <c:showPercent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28</a:t>
                    </a:r>
                    <a:endParaRPr lang="en-US" dirty="0"/>
                  </a:p>
                </c:rich>
              </c:tx>
              <c:showPercent val="1"/>
            </c:dLbl>
            <c:dLbl>
              <c:idx val="3"/>
              <c:layout>
                <c:manualLayout>
                  <c:x val="3.9254003618206169E-2"/>
                  <c:y val="-0.1638348115462321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</a:t>
                    </a:r>
                    <a:r>
                      <a:rPr lang="ru-RU" dirty="0" smtClean="0"/>
                      <a:t>61</a:t>
                    </a:r>
                    <a:endParaRPr lang="en-US" dirty="0"/>
                  </a:p>
                </c:rich>
              </c:tx>
              <c:showPercent val="1"/>
            </c:dLbl>
            <c:showPercent val="1"/>
          </c:dLbls>
          <c:cat>
            <c:strRef>
              <c:f>Лист1!$A$2:$A$5</c:f>
              <c:strCache>
                <c:ptCount val="3"/>
                <c:pt idx="0">
                  <c:v>1-4 классы</c:v>
                </c:pt>
                <c:pt idx="1">
                  <c:v>5-9 классы</c:v>
                </c:pt>
                <c:pt idx="2">
                  <c:v>10-11 классы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253</c:v>
                </c:pt>
                <c:pt idx="1">
                  <c:v>279</c:v>
                </c:pt>
                <c:pt idx="2">
                  <c:v>28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63034611380628491"/>
          <c:y val="0.21437937872223006"/>
          <c:w val="0.36890036909479379"/>
          <c:h val="0.75447845862244478"/>
        </c:manualLayout>
      </c:layout>
      <c:txPr>
        <a:bodyPr/>
        <a:lstStyle/>
        <a:p>
          <a:pPr>
            <a:defRPr sz="14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Подвоз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учащихся из сёл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7.2993432828451499E-2"/>
          <c:y val="0.199112625617377"/>
          <c:w val="0.56279108317770765"/>
          <c:h val="0.75185674033616545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1.9835627311230029E-2"/>
                  <c:y val="1.5354806498875481E-2"/>
                </c:manualLayout>
              </c:layout>
              <c:showVal val="1"/>
            </c:dLbl>
            <c:dLbl>
              <c:idx val="1"/>
              <c:layout>
                <c:manualLayout>
                  <c:x val="-4.7943425853752289E-2"/>
                  <c:y val="7.916538350271099E-2"/>
                </c:manualLayout>
              </c:layout>
              <c:showVal val="1"/>
            </c:dLbl>
            <c:dLbl>
              <c:idx val="2"/>
              <c:layout>
                <c:manualLayout>
                  <c:x val="-1.7570382463900729E-2"/>
                  <c:y val="2.1246862080872043E-3"/>
                </c:manualLayout>
              </c:layout>
              <c:showVal val="1"/>
            </c:dLbl>
            <c:dLbl>
              <c:idx val="3"/>
              <c:layout>
                <c:manualLayout>
                  <c:x val="2.8699650242659198E-2"/>
                  <c:y val="-8.6555241374805411E-5"/>
                </c:manualLayout>
              </c:layout>
              <c:showVal val="1"/>
            </c:dLbl>
            <c:dLbl>
              <c:idx val="4"/>
              <c:layout>
                <c:manualLayout>
                  <c:x val="8.6383334241985164E-3"/>
                  <c:y val="2.4066089942794182E-2"/>
                </c:manualLayout>
              </c:layout>
              <c:showVal val="1"/>
            </c:dLbl>
            <c:dLbl>
              <c:idx val="6"/>
              <c:layout>
                <c:manualLayout>
                  <c:x val="2.2187071306587532E-2"/>
                  <c:y val="-2.6553561596535932E-2"/>
                </c:manualLayout>
              </c:layout>
              <c:showVal val="1"/>
            </c:dLbl>
            <c:dLbl>
              <c:idx val="7"/>
              <c:layout>
                <c:manualLayout>
                  <c:x val="3.6549666672069506E-2"/>
                  <c:y val="-6.8588612969754693E-3"/>
                </c:manualLayout>
              </c:layout>
              <c:showVal val="1"/>
            </c:dLbl>
            <c:showVal val="1"/>
          </c:dLbls>
          <c:cat>
            <c:strRef>
              <c:f>Лист1!$A$2:$A$9</c:f>
              <c:strCache>
                <c:ptCount val="8"/>
                <c:pt idx="0">
                  <c:v>Балтачево</c:v>
                </c:pt>
                <c:pt idx="1">
                  <c:v>Асеево-Митряево</c:v>
                </c:pt>
                <c:pt idx="2">
                  <c:v>Тойкино</c:v>
                </c:pt>
                <c:pt idx="3">
                  <c:v>Сапеево</c:v>
                </c:pt>
                <c:pt idx="4">
                  <c:v>Уразаево</c:v>
                </c:pt>
                <c:pt idx="5">
                  <c:v>п.1 мая</c:v>
                </c:pt>
                <c:pt idx="6">
                  <c:v>Таллы-Буляк</c:v>
                </c:pt>
                <c:pt idx="7">
                  <c:v>Карамалы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26</c:v>
                </c:pt>
                <c:pt idx="1">
                  <c:v>24</c:v>
                </c:pt>
                <c:pt idx="2">
                  <c:v>26</c:v>
                </c:pt>
                <c:pt idx="3">
                  <c:v>20</c:v>
                </c:pt>
                <c:pt idx="4">
                  <c:v>9</c:v>
                </c:pt>
                <c:pt idx="5">
                  <c:v>1</c:v>
                </c:pt>
                <c:pt idx="6">
                  <c:v>9</c:v>
                </c:pt>
                <c:pt idx="7">
                  <c:v>18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751837979201607"/>
          <c:y val="0.20393264244577392"/>
          <c:w val="0.32481631722858267"/>
          <c:h val="0.61972839781528744"/>
        </c:manualLayout>
      </c:layout>
      <c:txPr>
        <a:bodyPr/>
        <a:lstStyle/>
        <a:p>
          <a:pPr>
            <a:defRPr sz="11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</c:strCache>
            </c:strRef>
          </c:tx>
          <c:explosion val="25"/>
          <c:dLbls>
            <c:dLbl>
              <c:idx val="0"/>
              <c:layout>
                <c:manualLayout>
                  <c:x val="-0.10561558416661898"/>
                  <c:y val="5.1135033198444188E-2"/>
                </c:manualLayout>
              </c:layout>
              <c:showVal val="1"/>
            </c:dLbl>
            <c:dLbl>
              <c:idx val="1"/>
              <c:layout>
                <c:manualLayout>
                  <c:x val="2.4739242894514245E-2"/>
                  <c:y val="1.6305085189696041E-2"/>
                </c:manualLayout>
              </c:layout>
              <c:showVal val="1"/>
            </c:dLbl>
            <c:showVal val="1"/>
          </c:dLbls>
          <c:cat>
            <c:strRef>
              <c:f>Лист1!$A$2:$A$3</c:f>
              <c:strCache>
                <c:ptCount val="2"/>
                <c:pt idx="0">
                  <c:v>городские</c:v>
                </c:pt>
                <c:pt idx="1">
                  <c:v>сельские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428</c:v>
                </c:pt>
                <c:pt idx="1">
                  <c:v>133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75"/>
      <c:perspective val="30"/>
    </c:view3D>
    <c:sideWall>
      <c:spPr>
        <a:noFill/>
        <a:ln w="25375">
          <a:noFill/>
        </a:ln>
      </c:spPr>
    </c:sideWall>
    <c:backWall>
      <c:spPr>
        <a:noFill/>
        <a:ln w="25375">
          <a:noFill/>
        </a:ln>
      </c:spPr>
    </c:backWall>
    <c:plotArea>
      <c:layout>
        <c:manualLayout>
          <c:layoutTarget val="inner"/>
          <c:xMode val="edge"/>
          <c:yMode val="edge"/>
          <c:x val="3.9474975969838649E-2"/>
          <c:y val="5.6955889230029005E-2"/>
          <c:w val="0.59768750524930658"/>
          <c:h val="0.8301215350684849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>
                <c:manualLayout>
                  <c:x val="3.2330948981401188E-2"/>
                  <c:y val="7.3987376523441829E-3"/>
                </c:manualLayout>
              </c:layout>
              <c:showVal val="1"/>
            </c:dLbl>
            <c:dLbl>
              <c:idx val="1"/>
              <c:layout>
                <c:manualLayout>
                  <c:x val="-2.0750627583825638E-2"/>
                  <c:y val="-1.8181600028796197E-2"/>
                </c:manualLayout>
              </c:layout>
              <c:showVal val="1"/>
            </c:dLbl>
            <c:dLbl>
              <c:idx val="2"/>
              <c:layout>
                <c:manualLayout>
                  <c:x val="1.9980029302798731E-3"/>
                  <c:y val="2.6276245821265944E-2"/>
                </c:manualLayout>
              </c:layout>
              <c:showVal val="1"/>
            </c:dLbl>
            <c:dLbl>
              <c:idx val="3"/>
              <c:layout>
                <c:manualLayout>
                  <c:x val="-2.2072753063262355E-3"/>
                  <c:y val="1.0403483882984588E-2"/>
                </c:manualLayout>
              </c:layout>
              <c:showVal val="1"/>
            </c:dLbl>
            <c:dLbl>
              <c:idx val="4"/>
              <c:layout>
                <c:manualLayout>
                  <c:x val="1.9913421428371474E-2"/>
                  <c:y val="7.3987376523441829E-3"/>
                </c:manualLayout>
              </c:layout>
              <c:showVal val="1"/>
            </c:dLbl>
            <c:showVal val="1"/>
          </c:dLbls>
          <c:cat>
            <c:strRef>
              <c:f>Лист1!$A$2:$A$6</c:f>
              <c:strCache>
                <c:ptCount val="4"/>
                <c:pt idx="0">
                  <c:v>высшая кв.категория</c:v>
                </c:pt>
                <c:pt idx="1">
                  <c:v>первая кв.категория</c:v>
                </c:pt>
                <c:pt idx="2">
                  <c:v>аттестация на СЗД</c:v>
                </c:pt>
                <c:pt idx="3">
                  <c:v>молодые педагоги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</c:v>
                </c:pt>
                <c:pt idx="1">
                  <c:v>21</c:v>
                </c:pt>
                <c:pt idx="2">
                  <c:v>3</c:v>
                </c:pt>
                <c:pt idx="3">
                  <c:v>8</c:v>
                </c:pt>
              </c:numCache>
            </c:numRef>
          </c:val>
        </c:ser>
      </c:pie3DChart>
    </c:plotArea>
    <c:legend>
      <c:legendPos val="r"/>
      <c:legendEntry>
        <c:idx val="4"/>
        <c:delete val="1"/>
      </c:legendEntry>
      <c:layout>
        <c:manualLayout>
          <c:xMode val="edge"/>
          <c:yMode val="edge"/>
          <c:x val="0.66694588314342995"/>
          <c:y val="7.5719634637857705E-2"/>
          <c:w val="0.29606815233722511"/>
          <c:h val="0.71951098751261056"/>
        </c:manualLayout>
      </c:layout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zero"/>
  </c:chart>
  <c:txPr>
    <a:bodyPr/>
    <a:lstStyle/>
    <a:p>
      <a:pPr>
        <a:defRPr sz="1798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75"/>
      <c:perspective val="30"/>
    </c:view3D>
    <c:sideWall>
      <c:spPr>
        <a:noFill/>
        <a:ln w="24436">
          <a:noFill/>
        </a:ln>
      </c:spPr>
    </c:sideWall>
    <c:backWall>
      <c:spPr>
        <a:noFill/>
        <a:ln w="24436">
          <a:noFill/>
        </a:ln>
      </c:spPr>
    </c:backWall>
    <c:plotArea>
      <c:layout>
        <c:manualLayout>
          <c:layoutTarget val="inner"/>
          <c:xMode val="edge"/>
          <c:yMode val="edge"/>
          <c:x val="8.848435642858779E-2"/>
          <c:y val="9.0154010781688013E-2"/>
          <c:w val="0.48888903028436631"/>
          <c:h val="0.7880872613703879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Повышение квалификации</c:v>
                </c:pt>
              </c:strCache>
            </c:strRef>
          </c:tx>
          <c:dLbls>
            <c:dLbl>
              <c:idx val="0"/>
              <c:layout>
                <c:manualLayout>
                  <c:x val="-1.9649842584415281E-2"/>
                  <c:y val="-2.0625810726317469E-2"/>
                </c:manualLayout>
              </c:layout>
              <c:showVal val="1"/>
            </c:dLbl>
            <c:dLbl>
              <c:idx val="1"/>
              <c:layout>
                <c:manualLayout>
                  <c:x val="-4.3234947532380281E-2"/>
                  <c:y val="5.7212936781233799E-2"/>
                </c:manualLayout>
              </c:layout>
              <c:showVal val="1"/>
            </c:dLbl>
            <c:dLbl>
              <c:idx val="2"/>
              <c:layout>
                <c:manualLayout>
                  <c:x val="-9.4266102329038058E-3"/>
                  <c:y val="1.0435155892755493E-2"/>
                </c:manualLayout>
              </c:layout>
              <c:showVal val="1"/>
            </c:dLbl>
            <c:dLbl>
              <c:idx val="3"/>
              <c:layout>
                <c:manualLayout>
                  <c:x val="3.1192973436597344E-3"/>
                  <c:y val="-3.4124073400088967E-2"/>
                </c:manualLayout>
              </c:layout>
              <c:showVal val="1"/>
            </c:dLbl>
            <c:dLbl>
              <c:idx val="4"/>
              <c:layout>
                <c:manualLayout>
                  <c:x val="1.8155985228131704E-2"/>
                  <c:y val="1.2499105673606639E-2"/>
                </c:manualLayout>
              </c:layout>
              <c:showVal val="1"/>
            </c:dLbl>
            <c:showVal val="1"/>
            <c:showLeaderLines val="1"/>
          </c:dLbls>
          <c:cat>
            <c:strRef>
              <c:f>Лист1!$A$2:$A$6</c:f>
              <c:strCach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запланировано на 2021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12</c:v>
                </c:pt>
                <c:pt idx="1">
                  <c:v>11</c:v>
                </c:pt>
                <c:pt idx="2">
                  <c:v>7</c:v>
                </c:pt>
                <c:pt idx="3">
                  <c:v>12</c:v>
                </c:pt>
                <c:pt idx="4">
                  <c:v>7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1442980435673455"/>
          <c:y val="0.1217774853719312"/>
          <c:w val="0.36555640110050958"/>
          <c:h val="0.79660320837649645"/>
        </c:manualLayout>
      </c:layout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zero"/>
  </c:chart>
  <c:txPr>
    <a:bodyPr/>
    <a:lstStyle/>
    <a:p>
      <a:pPr>
        <a:defRPr sz="1732"/>
      </a:pPr>
      <a:endParaRPr lang="ru-RU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12269161451196785"/>
          <c:y val="4.3705461297951033E-2"/>
          <c:w val="0.7333255299675695"/>
          <c:h val="0.6093807037313314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2019 год</c:v>
                </c:pt>
              </c:strCache>
            </c:strRef>
          </c:tx>
          <c:dLbls>
            <c:showVal val="1"/>
          </c:dLbls>
          <c:cat>
            <c:strRef>
              <c:f>Лист1!$A$2:$A$9</c:f>
              <c:strCache>
                <c:ptCount val="8"/>
                <c:pt idx="0">
                  <c:v>физика</c:v>
                </c:pt>
                <c:pt idx="1">
                  <c:v>обществознание</c:v>
                </c:pt>
                <c:pt idx="2">
                  <c:v>биология</c:v>
                </c:pt>
                <c:pt idx="3">
                  <c:v>химия</c:v>
                </c:pt>
                <c:pt idx="4">
                  <c:v>история</c:v>
                </c:pt>
                <c:pt idx="5">
                  <c:v>ИКТ</c:v>
                </c:pt>
                <c:pt idx="6">
                  <c:v>литература</c:v>
                </c:pt>
                <c:pt idx="7">
                  <c:v>англ.язык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</c:v>
                </c:pt>
                <c:pt idx="1">
                  <c:v>7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 год</c:v>
                </c:pt>
              </c:strCache>
            </c:strRef>
          </c:tx>
          <c:dLbls>
            <c:showVal val="1"/>
          </c:dLbls>
          <c:cat>
            <c:strRef>
              <c:f>Лист1!$A$2:$A$9</c:f>
              <c:strCache>
                <c:ptCount val="8"/>
                <c:pt idx="0">
                  <c:v>физика</c:v>
                </c:pt>
                <c:pt idx="1">
                  <c:v>обществознание</c:v>
                </c:pt>
                <c:pt idx="2">
                  <c:v>биология</c:v>
                </c:pt>
                <c:pt idx="3">
                  <c:v>химия</c:v>
                </c:pt>
                <c:pt idx="4">
                  <c:v>история</c:v>
                </c:pt>
                <c:pt idx="5">
                  <c:v>ИКТ</c:v>
                </c:pt>
                <c:pt idx="6">
                  <c:v>литература</c:v>
                </c:pt>
                <c:pt idx="7">
                  <c:v>англ.язык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2</c:v>
                </c:pt>
                <c:pt idx="1">
                  <c:v>10</c:v>
                </c:pt>
                <c:pt idx="2">
                  <c:v>3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 год</c:v>
                </c:pt>
              </c:strCache>
            </c:strRef>
          </c:tx>
          <c:cat>
            <c:strRef>
              <c:f>Лист1!$A$2:$A$9</c:f>
              <c:strCache>
                <c:ptCount val="8"/>
                <c:pt idx="0">
                  <c:v>физика</c:v>
                </c:pt>
                <c:pt idx="1">
                  <c:v>обществознание</c:v>
                </c:pt>
                <c:pt idx="2">
                  <c:v>биология</c:v>
                </c:pt>
                <c:pt idx="3">
                  <c:v>химия</c:v>
                </c:pt>
                <c:pt idx="4">
                  <c:v>история</c:v>
                </c:pt>
                <c:pt idx="5">
                  <c:v>ИКТ</c:v>
                </c:pt>
                <c:pt idx="6">
                  <c:v>литература</c:v>
                </c:pt>
                <c:pt idx="7">
                  <c:v>англ.язык</c:v>
                </c:pt>
              </c:strCache>
            </c:strRef>
          </c:cat>
          <c:val>
            <c:numRef>
              <c:f>Лист1!$D$2:$D$9</c:f>
              <c:numCache>
                <c:formatCode>General</c:formatCode>
                <c:ptCount val="8"/>
                <c:pt idx="0">
                  <c:v>0</c:v>
                </c:pt>
                <c:pt idx="1">
                  <c:v>7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</c:numCache>
            </c:numRef>
          </c:val>
        </c:ser>
        <c:axId val="155992064"/>
        <c:axId val="155993600"/>
      </c:barChart>
      <c:catAx>
        <c:axId val="155992064"/>
        <c:scaling>
          <c:orientation val="minMax"/>
        </c:scaling>
        <c:axPos val="b"/>
        <c:numFmt formatCode="General" sourceLinked="1"/>
        <c:tickLblPos val="nextTo"/>
        <c:crossAx val="155993600"/>
        <c:crosses val="autoZero"/>
        <c:auto val="1"/>
        <c:lblAlgn val="ctr"/>
        <c:lblOffset val="100"/>
      </c:catAx>
      <c:valAx>
        <c:axId val="155993600"/>
        <c:scaling>
          <c:orientation val="minMax"/>
        </c:scaling>
        <c:axPos val="l"/>
        <c:majorGridlines/>
        <c:numFmt formatCode="General" sourceLinked="1"/>
        <c:tickLblPos val="nextTo"/>
        <c:crossAx val="1559920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78047941763086"/>
          <c:y val="0.18670289468970591"/>
          <c:w val="0.14405237024945947"/>
          <c:h val="0.32439847953402023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58027881017121741"/>
          <c:y val="6.6250820109136896E-2"/>
          <c:w val="0.41972118982878276"/>
          <c:h val="0.38897091670855988"/>
        </c:manualLayout>
      </c:layout>
      <c:barChart>
        <c:barDir val="bar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Val val="1"/>
          </c:dLbls>
          <c:cat>
            <c:strRef>
              <c:f>Лист1!$A$2:$A$7</c:f>
              <c:strCache>
                <c:ptCount val="6"/>
                <c:pt idx="0">
                  <c:v>Мотивация при ДО не изменилась</c:v>
                </c:pt>
                <c:pt idx="1">
                  <c:v>Мотивация при ДО выросла</c:v>
                </c:pt>
                <c:pt idx="2">
                  <c:v>Мотивация при ДО понизилась</c:v>
                </c:pt>
                <c:pt idx="3">
                  <c:v>Удовлетворены процессом ДО</c:v>
                </c:pt>
                <c:pt idx="4">
                  <c:v>Не удовлетворены процессом ДО</c:v>
                </c:pt>
                <c:pt idx="5">
                  <c:v>Частично удовлетворены процессом ДО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32</c:v>
                </c:pt>
                <c:pt idx="1">
                  <c:v>15</c:v>
                </c:pt>
                <c:pt idx="2">
                  <c:v>39</c:v>
                </c:pt>
                <c:pt idx="3">
                  <c:v>100</c:v>
                </c:pt>
                <c:pt idx="4">
                  <c:v>10</c:v>
                </c:pt>
                <c:pt idx="5">
                  <c:v>90</c:v>
                </c:pt>
              </c:numCache>
            </c:numRef>
          </c:val>
        </c:ser>
        <c:axId val="184923648"/>
        <c:axId val="184925184"/>
      </c:barChart>
      <c:catAx>
        <c:axId val="184923648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sz="11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4925184"/>
        <c:crosses val="autoZero"/>
        <c:auto val="1"/>
        <c:lblAlgn val="ctr"/>
        <c:lblOffset val="100"/>
      </c:catAx>
      <c:valAx>
        <c:axId val="184925184"/>
        <c:scaling>
          <c:orientation val="minMax"/>
        </c:scaling>
        <c:delete val="1"/>
        <c:axPos val="b"/>
        <c:majorGridlines/>
        <c:numFmt formatCode="General" sourceLinked="1"/>
        <c:majorTickMark val="none"/>
        <c:tickLblPos val="none"/>
        <c:crossAx val="184923648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>
        <c:manualLayout>
          <c:layoutTarget val="inner"/>
          <c:xMode val="edge"/>
          <c:yMode val="edge"/>
          <c:x val="9.0457901662243753E-2"/>
          <c:y val="4.2298554521837617E-2"/>
          <c:w val="0.88269402170256783"/>
          <c:h val="0.41950440319655596"/>
        </c:manualLayout>
      </c:layout>
      <c:barChart>
        <c:barDir val="col"/>
        <c:grouping val="clustered"/>
        <c:ser>
          <c:idx val="0"/>
          <c:order val="0"/>
          <c:tx>
            <c:strRef>
              <c:f>Лист1!$A$2</c:f>
              <c:strCache>
                <c:ptCount val="1"/>
              </c:strCache>
            </c:strRef>
          </c:tx>
          <c:dLbls>
            <c:showVal val="1"/>
          </c:dLbls>
          <c:cat>
            <c:strRef>
              <c:f>Лист1!$B$1:$G$1</c:f>
              <c:strCache>
                <c:ptCount val="6"/>
                <c:pt idx="0">
                  <c:v>Социальные сети, мессенджеры</c:v>
                </c:pt>
                <c:pt idx="1">
                  <c:v>Электронный журнал</c:v>
                </c:pt>
                <c:pt idx="2">
                  <c:v>РЭШ</c:v>
                </c:pt>
                <c:pt idx="3">
                  <c:v>Якласс</c:v>
                </c:pt>
                <c:pt idx="4">
                  <c:v>Учи.ру</c:v>
                </c:pt>
                <c:pt idx="5">
                  <c:v>ZOOM</c:v>
                </c:pt>
              </c:strCache>
            </c:strRef>
          </c:cat>
          <c:val>
            <c:numRef>
              <c:f>Лист1!$B$2:$G$2</c:f>
              <c:numCache>
                <c:formatCode>General</c:formatCode>
                <c:ptCount val="6"/>
                <c:pt idx="0">
                  <c:v>43</c:v>
                </c:pt>
                <c:pt idx="1">
                  <c:v>43</c:v>
                </c:pt>
                <c:pt idx="2">
                  <c:v>10</c:v>
                </c:pt>
                <c:pt idx="3">
                  <c:v>33</c:v>
                </c:pt>
                <c:pt idx="4">
                  <c:v>20</c:v>
                </c:pt>
                <c:pt idx="5">
                  <c:v>32</c:v>
                </c:pt>
              </c:numCache>
            </c:numRef>
          </c:val>
        </c:ser>
        <c:axId val="185156352"/>
        <c:axId val="185157888"/>
      </c:barChart>
      <c:catAx>
        <c:axId val="18515635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900" b="1"/>
            </a:pPr>
            <a:endParaRPr lang="ru-RU"/>
          </a:p>
        </c:txPr>
        <c:crossAx val="185157888"/>
        <c:crosses val="autoZero"/>
        <c:auto val="1"/>
        <c:lblAlgn val="ctr"/>
        <c:lblOffset val="100"/>
      </c:catAx>
      <c:valAx>
        <c:axId val="185157888"/>
        <c:scaling>
          <c:orientation val="minMax"/>
        </c:scaling>
        <c:axPos val="l"/>
        <c:majorGridlines/>
        <c:numFmt formatCode="General" sourceLinked="1"/>
        <c:tickLblPos val="nextTo"/>
        <c:crossAx val="185156352"/>
        <c:crosses val="autoZero"/>
        <c:crossBetween val="between"/>
      </c:valAx>
    </c:plotArea>
    <c:plotVisOnly val="1"/>
  </c:chart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0.07407</cdr:x>
      <cdr:y>0.03571</cdr:y>
    </cdr:from>
    <cdr:to>
      <cdr:x>0.98276</cdr:x>
      <cdr:y>0.23285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06918" y="136337"/>
          <a:ext cx="3765048" cy="7526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Численность </a:t>
          </a:r>
        </a:p>
        <a:p xmlns:a="http://schemas.openxmlformats.org/drawingml/2006/main">
          <a:pPr algn="ctr"/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городских и сельских учащихся 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</cdr:x>
      <cdr:y>0.04</cdr:y>
    </cdr:from>
    <cdr:to>
      <cdr:x>0.96364</cdr:x>
      <cdr:y>0.16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85818" y="142876"/>
          <a:ext cx="3000396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Повышение квалификации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8887CB-E60A-472A-B4ED-0A8AECF476CF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39056-CF96-4731-9DE9-0EB2605AEF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34967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11" Type="http://schemas.openxmlformats.org/officeDocument/2006/relationships/image" Target="../media/image13.jpeg"/><Relationship Id="rId10" Type="http://schemas.openxmlformats.org/officeDocument/2006/relationships/image" Target="../media/image12.jpeg"/><Relationship Id="rId9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Relationship Id="rId9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29" y="0"/>
            <a:ext cx="9193213" cy="51637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74709" b="-52907"/>
          <a:stretch>
            <a:fillRect/>
          </a:stretch>
        </p:blipFill>
        <p:spPr bwMode="auto">
          <a:xfrm>
            <a:off x="0" y="4523829"/>
            <a:ext cx="9176557" cy="797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3"/>
          <p:cNvSpPr>
            <a:spLocks noGrp="1"/>
          </p:cNvSpPr>
          <p:nvPr>
            <p:ph type="title"/>
          </p:nvPr>
        </p:nvSpPr>
        <p:spPr>
          <a:xfrm>
            <a:off x="857224" y="1463896"/>
            <a:ext cx="7715304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Публичный доклад </a:t>
            </a:r>
            <a:br>
              <a:rPr lang="ru-RU" sz="28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8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директора МБОУ «СОШ № 1 г.Азнакаево» РТ </a:t>
            </a:r>
            <a:r>
              <a:rPr lang="ru-RU" sz="2800" b="1" i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Муллагалеевой</a:t>
            </a:r>
            <a:r>
              <a:rPr lang="ru-RU" sz="28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Г.И.</a:t>
            </a:r>
            <a:br>
              <a:rPr lang="ru-RU" sz="28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8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  2020 год</a:t>
            </a:r>
            <a:r>
              <a:rPr lang="ru-RU" sz="28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sz="28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6563" b="69271" l="0" r="100000">
                        <a14:foregroundMark x1="10000" y1="60000" x2="65313" y2="58958"/>
                        <a14:foregroundMark x1="82266" y1="58750" x2="88828" y2="59896"/>
                        <a14:foregroundMark x1="96563" y1="60208" x2="938" y2="60833"/>
                        <a14:foregroundMark x1="391" y1="62396" x2="92578" y2="69271"/>
                        <a14:foregroundMark x1="56719" y1="43333" x2="85469" y2="42604"/>
                        <a14:foregroundMark x1="13359" y1="57500" x2="17188" y2="54896"/>
                        <a14:backgroundMark x1="41250" y1="25000" x2="82266" y2="30312"/>
                        <a14:backgroundMark x1="59922" y1="42813" x2="90391" y2="41667"/>
                        <a14:backgroundMark x1="16328" y1="36042" x2="28438" y2="34896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31161" r="1647" b="39433"/>
          <a:stretch/>
        </p:blipFill>
        <p:spPr>
          <a:xfrm>
            <a:off x="0" y="3384079"/>
            <a:ext cx="9152329" cy="17796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Content Placeholder 2"/>
          <p:cNvPicPr>
            <a:picLocks noChangeAspect="1"/>
          </p:cNvPicPr>
          <p:nvPr/>
        </p:nvPicPr>
        <p:blipFill rotWithShape="1">
          <a:blip r:embed="rId6" cstate="print"/>
          <a:srcRect l="82771" t="36874" r="1187" b="33945"/>
          <a:stretch/>
        </p:blipFill>
        <p:spPr>
          <a:xfrm>
            <a:off x="7949927" y="0"/>
            <a:ext cx="1194073" cy="13572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 descr="Screenshot_20210209-085200_WhatsApp.jpg"/>
          <p:cNvPicPr>
            <a:picLocks noChangeAspect="1"/>
          </p:cNvPicPr>
          <p:nvPr/>
        </p:nvPicPr>
        <p:blipFill>
          <a:blip r:embed="rId7" cstate="print"/>
          <a:srcRect l="1852" t="34722" r="1851" b="34722"/>
          <a:stretch>
            <a:fillRect/>
          </a:stretch>
        </p:blipFill>
        <p:spPr>
          <a:xfrm>
            <a:off x="0" y="0"/>
            <a:ext cx="2286016" cy="1571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552384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539552" y="860763"/>
            <a:ext cx="8352928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2020 году деятельность педагогического коллектива школы была направлена на достижение следующей </a:t>
            </a:r>
            <a:r>
              <a:rPr kumimoji="0" lang="ru-RU" sz="1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-создание оптимальной модели общеобразовательной школы, способствующей формированию и развитию ключевых компетентностей обучающихся, сохранению и укреплению здоровья школьников. 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также на решение следующих </a:t>
            </a:r>
            <a:r>
              <a:rPr kumimoji="0" lang="ru-RU" sz="1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-создание условий для развития личности через учебную, внеклассную деятельность и дополнительное образование;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-проведение работы, нацеленной на предупреждение неуспеваемости и повышение качества знаний;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-формирование УУД, получение учащимися опыта коммуникативной, практической, творческой деятельности;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-эффективное использование возможности школы в направлении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здоровьесбережения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-совершенствование системы контроля за состоянием и ведением школьной документации;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-развитие системы воспитывающей деятельности на основе общечеловеческих ценностей (воспитание общей культуры, патриотизма, верности духовным традициям российской культуры, толерантности, доброты, достоинства);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  развитие единой информационной среды школы.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14480" y="142858"/>
            <a:ext cx="650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Задачи на 2020 год.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857356" y="142858"/>
            <a:ext cx="5579982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</a:rPr>
              <a:t>Задачи на 2020 год</a:t>
            </a:r>
            <a:endParaRPr lang="ru-RU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0103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1336" t="22951" r="28868" b="8196"/>
          <a:stretch>
            <a:fillRect/>
          </a:stretch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30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34" y="1643056"/>
            <a:ext cx="8501122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dirty="0" smtClean="0"/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Открытие секции по мини – футболу.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Опорная школа молодого руководителя.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Проект «Перезагрузка» «Межшкольное методические объединения – ресурс повышения педагогической активности». Сотрудничество со школой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с.Какре-Елга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Опорная площадка по развитию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флорбола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Социальное партнерство:</a:t>
            </a:r>
          </a:p>
          <a:p>
            <a:pPr>
              <a:spcBef>
                <a:spcPts val="0"/>
              </a:spcBef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Азнакаевским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городским судом;</a:t>
            </a:r>
          </a:p>
          <a:p>
            <a:pPr>
              <a:spcBef>
                <a:spcPts val="0"/>
              </a:spcBef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ГКУ «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Азнакаевское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лесничество»;</a:t>
            </a:r>
          </a:p>
          <a:p>
            <a:pPr>
              <a:spcBef>
                <a:spcPts val="0"/>
              </a:spcBef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Центральным банком РФ.</a:t>
            </a:r>
          </a:p>
          <a:p>
            <a:pPr algn="just">
              <a:buFont typeface="Arial" pitchFamily="34" charset="0"/>
              <a:buChar char="•"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itchFamily="34" charset="0"/>
              <a:buChar char="•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696503"/>
            <a:ext cx="85011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Опорная школа по внедрению целевой модели цифровой образовательной среды, в рамках реализации федерального проекта «Цифровая образовательная среда».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28794" y="214296"/>
            <a:ext cx="5579982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Управление развитием ОУ</a:t>
            </a:r>
            <a:endParaRPr lang="ru-RU" sz="2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74709" b="-52907"/>
          <a:stretch>
            <a:fillRect/>
          </a:stretch>
        </p:blipFill>
        <p:spPr bwMode="auto">
          <a:xfrm>
            <a:off x="0" y="4523829"/>
            <a:ext cx="9176557" cy="797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6563" b="69271" l="0" r="100000">
                        <a14:foregroundMark x1="10000" y1="60000" x2="65313" y2="58958"/>
                        <a14:foregroundMark x1="82266" y1="58750" x2="88828" y2="59896"/>
                        <a14:foregroundMark x1="96563" y1="60208" x2="938" y2="60833"/>
                        <a14:foregroundMark x1="391" y1="62396" x2="92578" y2="69271"/>
                        <a14:foregroundMark x1="56719" y1="43333" x2="85469" y2="42604"/>
                        <a14:foregroundMark x1="13359" y1="57500" x2="17188" y2="54896"/>
                        <a14:backgroundMark x1="41250" y1="25000" x2="82266" y2="30312"/>
                        <a14:backgroundMark x1="59922" y1="42813" x2="90391" y2="41667"/>
                        <a14:backgroundMark x1="16328" y1="36042" x2="28438" y2="34896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31161" r="1647" b="39433"/>
          <a:stretch/>
        </p:blipFill>
        <p:spPr>
          <a:xfrm>
            <a:off x="16277" y="4392191"/>
            <a:ext cx="9144000" cy="7715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907704" y="339502"/>
            <a:ext cx="5723998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</a:rPr>
              <a:t>Контингент обучающихся</a:t>
            </a:r>
            <a:endParaRPr lang="ru-RU" sz="2000" b="1" dirty="0">
              <a:solidFill>
                <a:srgbClr val="FFFF00"/>
              </a:solidFill>
            </a:endParaRP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2071670" y="1071552"/>
          <a:ext cx="5000660" cy="3143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66897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714362"/>
            <a:ext cx="8258204" cy="392909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800" b="1" dirty="0" smtClean="0"/>
              <a:t>11 класс</a:t>
            </a:r>
          </a:p>
          <a:p>
            <a:pPr algn="ctr">
              <a:buNone/>
            </a:pPr>
            <a:endParaRPr lang="ru-RU" sz="18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00034" y="1285866"/>
          <a:ext cx="8358246" cy="14440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3041"/>
                <a:gridCol w="1393041"/>
                <a:gridCol w="1393041"/>
                <a:gridCol w="1393041"/>
                <a:gridCol w="1393041"/>
                <a:gridCol w="1393041"/>
              </a:tblGrid>
              <a:tr h="39014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Учебный год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Окончили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11 класс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Поступили в ВУЗы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Поступили в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ССПО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63773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на бюджетные места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на платные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на бюджетные места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на платные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01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2019-2020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000496" y="2857502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9 класс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571472" y="3357568"/>
          <a:ext cx="8358245" cy="14514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9561"/>
                <a:gridCol w="2089561"/>
                <a:gridCol w="1044781"/>
                <a:gridCol w="1044781"/>
                <a:gridCol w="2089561"/>
              </a:tblGrid>
              <a:tr h="52373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Учебный год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Окончили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9 класс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Пришли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в 10 класс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Поступили в учреждения ССПО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60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Calibri"/>
                          <a:cs typeface="Times New Roman"/>
                        </a:rPr>
                        <a:t>В</a:t>
                      </a:r>
                      <a:r>
                        <a:rPr lang="ru-RU" sz="1100" baseline="0" dirty="0" smtClean="0">
                          <a:latin typeface="Calibri"/>
                          <a:ea typeface="Calibri"/>
                          <a:cs typeface="Times New Roman"/>
                        </a:rPr>
                        <a:t> школу № 1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Calibri"/>
                          <a:cs typeface="Times New Roman"/>
                        </a:rPr>
                        <a:t>В другие школы города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17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2019-2020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46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85918" y="142858"/>
            <a:ext cx="5723998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Трудоустройство выпускников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1560" y="123478"/>
            <a:ext cx="8208912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</a:rPr>
              <a:t>ООП СОО </a:t>
            </a:r>
            <a:endParaRPr lang="ru-RU" sz="2000" b="1" dirty="0">
              <a:solidFill>
                <a:srgbClr val="FFFF00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500034" y="714362"/>
          <a:ext cx="8358246" cy="4075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6266"/>
                <a:gridCol w="1629948"/>
                <a:gridCol w="2571768"/>
                <a:gridCol w="2000264"/>
              </a:tblGrid>
              <a:tr h="64807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Класс, профиль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Учебный план</a:t>
                      </a:r>
                    </a:p>
                    <a:p>
                      <a:pPr algn="l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Углубленное изучение предметов /профильные предметы 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Количество часов элективных курсов</a:t>
                      </a:r>
                      <a:endParaRPr lang="ru-RU" sz="11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5492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Универсальный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профиль, 10 класс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ФГОС СОО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Математика, русский язык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физика-1 ч.,</a:t>
                      </a:r>
                      <a:r>
                        <a:rPr lang="ru-RU" sz="14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химия-1 ч.,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русский язык – 1ч., биология – 1 ч., обществознание – 1 ч., технология  проектирования и исследования – 1 ч.</a:t>
                      </a:r>
                      <a:endParaRPr lang="ru-RU" sz="14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5492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Универсальный профиль, 11 класс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ФКГОС СОО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Русский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язык, математика, география, обществознание, физика, информатика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Социально-экономический профиль, 11 класс (выпуск)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ФКГОС СОО</a:t>
                      </a: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Математика, обществознание, право, экономика, география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786314" y="428610"/>
          <a:ext cx="4071966" cy="4519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/>
          <p:cNvGraphicFramePr/>
          <p:nvPr/>
        </p:nvGraphicFramePr>
        <p:xfrm>
          <a:off x="357158" y="357172"/>
          <a:ext cx="4286280" cy="4000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62"/>
            <a:ext cx="8435280" cy="3714776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На 1 сентября 2020 года количество обучающихся по школе было 553 .  Из них по составу семей:</a:t>
            </a:r>
          </a:p>
          <a:p>
            <a:pPr marL="0" indent="0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- неполных - 61, из них только с мамой воспитываются -58 учащихся, только с папой – 3 ребенка,</a:t>
            </a:r>
          </a:p>
          <a:p>
            <a:pPr marL="0" indent="0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- опекаемых – 5 детей,  приемных -3.</a:t>
            </a:r>
          </a:p>
          <a:p>
            <a:pPr marL="0" indent="0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- многодетных семей – 94;</a:t>
            </a:r>
          </a:p>
          <a:p>
            <a:pPr marL="0" indent="0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- малообеспеченных семей – 65;</a:t>
            </a:r>
          </a:p>
          <a:p>
            <a:pPr marL="0" indent="0">
              <a:buFontTx/>
              <a:buChar char="-"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детей –инвалидов – 5.</a:t>
            </a:r>
          </a:p>
          <a:p>
            <a:pPr marL="0" indent="0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внутришкольном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учете – 48 учащихся (из них  состоят на ВШУ по неуспеваемости -37), состоящих в ПДН и КДН – нет.</a:t>
            </a:r>
          </a:p>
          <a:p>
            <a:pPr marL="0" indent="0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44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семьи, находящиеся в социально-опасном положении. 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28596" y="142858"/>
            <a:ext cx="8208912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</a:rPr>
              <a:t>Социальный паспорт школы</a:t>
            </a:r>
            <a:endParaRPr lang="ru-RU" sz="2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907704" y="339502"/>
            <a:ext cx="5723998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Педагогический состав</a:t>
            </a:r>
            <a:endParaRPr lang="ru-RU" sz="2000" b="1" dirty="0"/>
          </a:p>
        </p:txBody>
      </p:sp>
      <p:graphicFrame>
        <p:nvGraphicFramePr>
          <p:cNvPr id="9" name="Содержимое 3"/>
          <p:cNvGraphicFramePr>
            <a:graphicFrameLocks noGrp="1"/>
          </p:cNvGraphicFramePr>
          <p:nvPr/>
        </p:nvGraphicFramePr>
        <p:xfrm>
          <a:off x="214282" y="857238"/>
          <a:ext cx="4286280" cy="3500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4"/>
          <p:cNvGraphicFramePr>
            <a:graphicFrameLocks/>
          </p:cNvGraphicFramePr>
          <p:nvPr/>
        </p:nvGraphicFramePr>
        <p:xfrm>
          <a:off x="4929190" y="857238"/>
          <a:ext cx="3929090" cy="3214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292563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79511" y="1131888"/>
          <a:ext cx="8678770" cy="2785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9455"/>
                <a:gridCol w="726668"/>
                <a:gridCol w="676262"/>
                <a:gridCol w="640033"/>
                <a:gridCol w="881556"/>
                <a:gridCol w="676262"/>
                <a:gridCol w="760795"/>
                <a:gridCol w="760795"/>
                <a:gridCol w="760795"/>
                <a:gridCol w="658195"/>
                <a:gridCol w="670909"/>
                <a:gridCol w="587045"/>
              </a:tblGrid>
              <a:tr h="370840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Классы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Всего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обу-ся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из них успевают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окончили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окончили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не успевают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всего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из них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/а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«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4» и «5»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«5»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69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97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42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61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41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87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49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62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54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87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39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итого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178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162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91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89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323528" y="195486"/>
            <a:ext cx="8532440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</a:rPr>
              <a:t>Результаты освоения учащимися программ </a:t>
            </a:r>
            <a:br>
              <a:rPr lang="ru-RU" sz="2000" b="1" dirty="0" smtClean="0">
                <a:solidFill>
                  <a:srgbClr val="FFFF00"/>
                </a:solidFill>
              </a:rPr>
            </a:br>
            <a:r>
              <a:rPr lang="ru-RU" sz="2000" b="1" dirty="0" smtClean="0">
                <a:solidFill>
                  <a:srgbClr val="FFFF00"/>
                </a:solidFill>
              </a:rPr>
              <a:t>начального общего образования</a:t>
            </a:r>
            <a:endParaRPr lang="ru-RU" sz="2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95536" y="1059582"/>
          <a:ext cx="8391307" cy="36724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677"/>
                <a:gridCol w="575874"/>
                <a:gridCol w="699275"/>
                <a:gridCol w="839177"/>
                <a:gridCol w="752143"/>
                <a:gridCol w="752143"/>
                <a:gridCol w="668571"/>
                <a:gridCol w="752143"/>
                <a:gridCol w="668571"/>
                <a:gridCol w="668571"/>
                <a:gridCol w="668571"/>
                <a:gridCol w="523591"/>
              </a:tblGrid>
              <a:tr h="386068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Классы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Всего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обу-ся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из них успевают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окончили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окончили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не успевают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60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из них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/а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838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«4» и «5»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«5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60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69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66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96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38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60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72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71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99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29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60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59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55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93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34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60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32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91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60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44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37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84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60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итого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279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261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94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84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30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467544" y="208167"/>
            <a:ext cx="8219256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</a:rPr>
              <a:t>Результаты освоения учащимися программ </a:t>
            </a:r>
            <a:br>
              <a:rPr lang="ru-RU" sz="2000" b="1" dirty="0" smtClean="0">
                <a:solidFill>
                  <a:srgbClr val="FFFF00"/>
                </a:solidFill>
              </a:rPr>
            </a:br>
            <a:r>
              <a:rPr lang="ru-RU" sz="2000" b="1" dirty="0" smtClean="0">
                <a:solidFill>
                  <a:srgbClr val="FFFF00"/>
                </a:solidFill>
              </a:rPr>
              <a:t>основного общего образования</a:t>
            </a:r>
            <a:endParaRPr lang="ru-RU" sz="2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28596" y="1142990"/>
          <a:ext cx="8215369" cy="2415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6324"/>
                <a:gridCol w="669004"/>
                <a:gridCol w="669004"/>
                <a:gridCol w="713219"/>
                <a:gridCol w="759990"/>
                <a:gridCol w="650426"/>
                <a:gridCol w="552382"/>
                <a:gridCol w="669004"/>
                <a:gridCol w="669004"/>
                <a:gridCol w="669004"/>
                <a:gridCol w="669004"/>
                <a:gridCol w="669004"/>
              </a:tblGrid>
              <a:tr h="370840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Классы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Всего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обу-ся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из них успевают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окончили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окончили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не успевают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из них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/а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«4» и «5»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«5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82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45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94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итого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29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26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90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48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457200" y="280661"/>
            <a:ext cx="8229600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</a:rPr>
              <a:t>Результаты освоения учащимися программ </a:t>
            </a:r>
            <a:br>
              <a:rPr lang="ru-RU" sz="2000" b="1" dirty="0" smtClean="0">
                <a:solidFill>
                  <a:srgbClr val="FFFF00"/>
                </a:solidFill>
              </a:rPr>
            </a:br>
            <a:r>
              <a:rPr lang="ru-RU" sz="2000" b="1" dirty="0" smtClean="0">
                <a:solidFill>
                  <a:srgbClr val="FFFF00"/>
                </a:solidFill>
              </a:rPr>
              <a:t>среднего общего образования</a:t>
            </a:r>
            <a:endParaRPr lang="ru-RU" sz="2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19672" y="195486"/>
            <a:ext cx="5723998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</a:rPr>
              <a:t>Предпочтения выпускников в отношении выбора предметов</a:t>
            </a:r>
            <a:endParaRPr lang="ru-RU" sz="2000" b="1" dirty="0">
              <a:solidFill>
                <a:srgbClr val="FFFF00"/>
              </a:solidFill>
            </a:endParaRP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539552" y="1059582"/>
          <a:ext cx="8424936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97173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03648" y="195486"/>
            <a:ext cx="6840760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</a:rPr>
              <a:t>Средние школьные показатели по предметам ЕГЭ</a:t>
            </a:r>
            <a:endParaRPr lang="ru-RU" sz="2000" b="1" dirty="0">
              <a:solidFill>
                <a:srgbClr val="FFFF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95536" y="843558"/>
          <a:ext cx="8424938" cy="4075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0250"/>
                <a:gridCol w="812933"/>
                <a:gridCol w="812933"/>
                <a:gridCol w="739030"/>
                <a:gridCol w="812933"/>
                <a:gridCol w="886835"/>
                <a:gridCol w="739030"/>
                <a:gridCol w="739030"/>
                <a:gridCol w="856324"/>
                <a:gridCol w="69564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предмет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201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2020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Динамика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ЕГЭ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Выбрали экзамен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школа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район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РТ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Выбрали экзамен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школа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район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РТ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220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Русский язык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75,67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73,12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74,22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56,94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71,48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74,13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-18,73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Математика базовый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4,45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4,49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4,48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Математика профильный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68,5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63,28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63,95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34,91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57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59,52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-33,59</a:t>
                      </a:r>
                    </a:p>
                  </a:txBody>
                  <a:tcPr marL="68580" marR="68580" marT="0" marB="0"/>
                </a:tc>
              </a:tr>
              <a:tr h="26643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Обществознание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76,57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59,76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61,23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50,6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64,98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63,48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-25,97</a:t>
                      </a:r>
                    </a:p>
                  </a:txBody>
                  <a:tcPr marL="68580" marR="68580" marT="0" marB="0"/>
                </a:tc>
              </a:tr>
              <a:tr h="28803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История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82,33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60,38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59,3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65</a:t>
                      </a: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63</a:t>
                      </a: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64,15</a:t>
                      </a: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-17,33</a:t>
                      </a: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Физика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52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60,23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60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42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58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60,04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-10</a:t>
                      </a:r>
                    </a:p>
                  </a:txBody>
                  <a:tcPr marL="68580" marR="68580" marT="0" marB="0"/>
                </a:tc>
              </a:tr>
              <a:tr h="1282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Химия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56,67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58,14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64,95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42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56,95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59,23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-14,67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Информатика и ИКТ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88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71,06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69,61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34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62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66,64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-54</a:t>
                      </a:r>
                    </a:p>
                  </a:txBody>
                  <a:tcPr marL="68580" marR="68580" marT="0" marB="0"/>
                </a:tc>
              </a:tr>
              <a:tr h="19580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Биология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67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57,03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58,55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42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53,31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56,25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-25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Иностранный язык (англ.)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78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81,94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80,4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Литература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68,29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71,35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0103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8314" y="268288"/>
          <a:ext cx="8424165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446"/>
                <a:gridCol w="1584176"/>
                <a:gridCol w="1368152"/>
                <a:gridCol w="1843558"/>
                <a:gridCol w="168483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Предмет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Кол-во участников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Средний балл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/>
                        <a:t>Количесвто</a:t>
                      </a:r>
                      <a:r>
                        <a:rPr lang="ru-RU" sz="1400" baseline="0" dirty="0" smtClean="0"/>
                        <a:t> учащихся , </a:t>
                      </a:r>
                      <a:r>
                        <a:rPr lang="ru-RU" sz="1400" baseline="0" dirty="0" err="1" smtClean="0"/>
                        <a:t>непреодолевших</a:t>
                      </a:r>
                      <a:r>
                        <a:rPr lang="ru-RU" sz="1400" baseline="0" dirty="0" smtClean="0"/>
                        <a:t> минимальный порог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/>
                        <a:t>Количесвто</a:t>
                      </a:r>
                      <a:r>
                        <a:rPr lang="ru-RU" sz="1400" baseline="0" dirty="0" smtClean="0"/>
                        <a:t> учащихся выполнивших работу на 80 и более баллов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Русский язык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16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56,94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 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Математика профильный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34,91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4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/>
                </a:tc>
              </a:tr>
              <a:tr h="32226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Обществознание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50,6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3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История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65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Физика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42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Химия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36,3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Информатика и ИКТ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34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1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Биология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42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Click="0" advTm="30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928676"/>
            <a:ext cx="8186766" cy="3665947"/>
          </a:xfrm>
        </p:spPr>
        <p:txBody>
          <a:bodyPr>
            <a:normAutofit/>
          </a:bodyPr>
          <a:lstStyle/>
          <a:p>
            <a:pPr lvl="0" indent="449263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СПИСОК ПОБЕДИТЕЛЕЙ И ПРИЗЕРОВ ВСЕРОССИЙСКОЙ ОЛИМПИАДЫ ШКОЛЬНИКОВ</a:t>
            </a:r>
          </a:p>
          <a:p>
            <a:pPr lvl="0" indent="449263" algn="ctr" fontAlgn="base">
              <a:spcBef>
                <a:spcPct val="0"/>
              </a:spcBef>
              <a:spcAft>
                <a:spcPct val="0"/>
              </a:spcAft>
              <a:buNone/>
            </a:pPr>
            <a:endParaRPr lang="ru-RU" sz="16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4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74709" b="-52907"/>
          <a:stretch>
            <a:fillRect/>
          </a:stretch>
        </p:blipFill>
        <p:spPr bwMode="auto">
          <a:xfrm>
            <a:off x="0" y="4500576"/>
            <a:ext cx="9176557" cy="797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14348" y="71420"/>
            <a:ext cx="8143932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Муниципальный этап Всероссийской олимпиады - 2020</a:t>
            </a:r>
            <a:endParaRPr lang="ru-RU" sz="20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1406" y="500048"/>
          <a:ext cx="9001188" cy="44745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8759"/>
                <a:gridCol w="2643207"/>
                <a:gridCol w="1143008"/>
                <a:gridCol w="1643074"/>
                <a:gridCol w="2143140"/>
              </a:tblGrid>
              <a:tr h="3638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Предмет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ФИО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Класс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Статус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Учитель</a:t>
                      </a:r>
                      <a:endParaRPr lang="ru-RU" sz="1400" dirty="0"/>
                    </a:p>
                  </a:txBody>
                  <a:tcPr/>
                </a:tc>
              </a:tr>
              <a:tr h="299056">
                <a:tc rowSpan="2"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Казакова Д.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 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призер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Гараева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И.Р.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905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Фаухутдинов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 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призер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Бадертдинова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В.Г.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9056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Хайруллина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Р.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 Б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призер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Рахманова А.М.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9056">
                <a:tc rowSpan="2">
                  <a:txBody>
                    <a:bodyPr/>
                    <a:lstStyle/>
                    <a:p>
                      <a:pPr algn="l"/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Литература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Садыкова С.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 Б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призер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Зайдуллина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Г.М.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9056">
                <a:tc vMerge="1">
                  <a:txBody>
                    <a:bodyPr/>
                    <a:lstStyle/>
                    <a:p>
                      <a:endParaRPr lang="ru-RU" sz="1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Марданшина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Э.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призер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Зайдуллина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Г.М.</a:t>
                      </a:r>
                    </a:p>
                  </a:txBody>
                  <a:tcPr/>
                </a:tc>
              </a:tr>
              <a:tr h="299056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Химия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Хамидуллин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Т.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 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призер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Карамуллина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Л.Ф.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63850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Англ.язык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Хабибуллин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З.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победитель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Гумарова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Р.М.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9056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ОБЖ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Садыкова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К., </a:t>
                      </a:r>
                      <a:r>
                        <a:rPr lang="ru-RU" sz="1200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Рудь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Р.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 А, 9 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призеры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Салифов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З.И.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9056">
                <a:tc rowSpan="2"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Технология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Валиева К.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победитель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Хамидуллина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Ф.И.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905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Хазипов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победитель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Усманов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А.Ш.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9056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Физкультура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Гадеева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призер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Алтынбаева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О.Н.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9056">
                <a:tc rowSpan="2"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Родной язык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Гараева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Л., Казакова Д.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 В, 9 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призеры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Залилова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М.Р.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9056">
                <a:tc vMerge="1">
                  <a:txBody>
                    <a:bodyPr/>
                    <a:lstStyle/>
                    <a:p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Кашапова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М,. Фархутдинова Н., </a:t>
                      </a: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Гарифуллина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 Б, 7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А, 9 Б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призеры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Саргузина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Г.Р.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48" y="71420"/>
            <a:ext cx="8143932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Региональный этап</a:t>
            </a:r>
          </a:p>
          <a:p>
            <a:pPr algn="ctr"/>
            <a:r>
              <a:rPr lang="ru-RU" sz="2000" b="1" dirty="0" smtClean="0"/>
              <a:t>Всероссийской олимпиады - 2020</a:t>
            </a:r>
            <a:endParaRPr lang="ru-RU" sz="20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00035" y="1071552"/>
          <a:ext cx="8358246" cy="8526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6394"/>
                <a:gridCol w="1724718"/>
                <a:gridCol w="1061365"/>
                <a:gridCol w="1525711"/>
                <a:gridCol w="1990058"/>
              </a:tblGrid>
              <a:tr h="49208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Предмет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ФИО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Класс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Статус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Учитель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580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 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Казакова Д.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9 А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участник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Гараева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И.Р.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428596" y="2285998"/>
            <a:ext cx="8429684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Хамидуллин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Тагир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Радикович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ученик 8 А класса, в мае 2020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года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принял участие и стал призером в пригласительном этапе Всероссийской олимпиады школьников  «Сириус» по математике и физике.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2020-2021 учебном году он стал призером отборочного этапа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ежрегиональной предметной олимпиады КФУ по профилю «Физика».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200150"/>
          <a:ext cx="8229600" cy="2695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741680">
                <a:tc>
                  <a:txBody>
                    <a:bodyPr/>
                    <a:lstStyle/>
                    <a:p>
                      <a:pPr marL="76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Уровень</a:t>
                      </a:r>
                      <a:endParaRPr lang="ru-RU" sz="16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76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интеллектуальные</a:t>
                      </a:r>
                      <a:endParaRPr lang="ru-RU" sz="16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508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спортивные</a:t>
                      </a:r>
                      <a:endParaRPr lang="ru-RU" sz="16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508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художественно-эстетические</a:t>
                      </a:r>
                      <a:endParaRPr lang="ru-RU" sz="16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35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3">
                  <a:txBody>
                    <a:bodyPr/>
                    <a:lstStyle/>
                    <a:p>
                      <a:pPr marL="76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Район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Победители–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Победители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– 11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Победители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– 19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Призеры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– 9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Призеры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- 7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Призеры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– 14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Лауреаты - 21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rowSpan="2">
                  <a:txBody>
                    <a:bodyPr/>
                    <a:lstStyle/>
                    <a:p>
                      <a:pPr marL="76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Республика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Победители–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Победители–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Победители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– 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Призеры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– 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Призеры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- 3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Призеры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– 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Заголовок 4"/>
          <p:cNvSpPr txBox="1">
            <a:spLocks noGrp="1"/>
          </p:cNvSpPr>
          <p:nvPr>
            <p:ph type="title"/>
          </p:nvPr>
        </p:nvSpPr>
        <p:spPr>
          <a:xfrm>
            <a:off x="1691680" y="339502"/>
            <a:ext cx="5987008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</a:rPr>
              <a:t>Конкурсы</a:t>
            </a:r>
            <a:endParaRPr lang="ru-RU" sz="2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 txBox="1">
            <a:spLocks noGrp="1"/>
          </p:cNvSpPr>
          <p:nvPr>
            <p:ph type="title"/>
          </p:nvPr>
        </p:nvSpPr>
        <p:spPr>
          <a:xfrm>
            <a:off x="1907704" y="190064"/>
            <a:ext cx="5472608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Дистанционное обучение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b="1" dirty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0" y="928676"/>
          <a:ext cx="5786446" cy="2928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214282" y="2786064"/>
          <a:ext cx="5429288" cy="2071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Рисунок 6" descr="IMG_6177.JPG"/>
          <p:cNvPicPr>
            <a:picLocks noChangeAspect="1"/>
          </p:cNvPicPr>
          <p:nvPr/>
        </p:nvPicPr>
        <p:blipFill>
          <a:blip r:embed="rId4" cstate="print"/>
          <a:srcRect l="5674" r="13975" b="41459"/>
          <a:stretch>
            <a:fillRect/>
          </a:stretch>
        </p:blipFill>
        <p:spPr>
          <a:xfrm>
            <a:off x="5857884" y="1000114"/>
            <a:ext cx="3151676" cy="306162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857356" y="214296"/>
            <a:ext cx="5723998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Воспитательная работа</a:t>
            </a:r>
            <a:endParaRPr lang="ru-RU" sz="2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059832" y="627534"/>
            <a:ext cx="3600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Дополнительное образование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755576" y="1059582"/>
          <a:ext cx="7848875" cy="3661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7"/>
                <a:gridCol w="1944216"/>
                <a:gridCol w="3456384"/>
                <a:gridCol w="936104"/>
                <a:gridCol w="1008114"/>
              </a:tblGrid>
              <a:tr h="3496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№ </a:t>
                      </a:r>
                      <a:r>
                        <a:rPr lang="ru-RU" sz="1400" b="1" kern="5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п</a:t>
                      </a:r>
                      <a:r>
                        <a:rPr lang="ru-RU" sz="1400" b="1" kern="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/</a:t>
                      </a:r>
                      <a:r>
                        <a:rPr lang="ru-RU" sz="1400" b="1" kern="5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п</a:t>
                      </a:r>
                      <a:endParaRPr lang="ru-RU" sz="1050" kern="5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Направленность </a:t>
                      </a:r>
                      <a:endParaRPr lang="ru-RU" sz="1050" kern="5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Название объединения дополнительного образования</a:t>
                      </a:r>
                      <a:endParaRPr lang="ru-RU" sz="1050" kern="5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Кол-во учащихся</a:t>
                      </a:r>
                      <a:endParaRPr lang="ru-RU" sz="1050" kern="5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Кол-во всего</a:t>
                      </a:r>
                      <a:endParaRPr lang="ru-RU" sz="1050" kern="5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87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050" kern="5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latin typeface="Times New Roman"/>
                          <a:ea typeface="Times New Roman"/>
                        </a:rPr>
                        <a:t>социально – педагогическая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>
                          <a:latin typeface="Times New Roman"/>
                          <a:ea typeface="Times New Roman"/>
                        </a:rPr>
                        <a:t>Семьеведение</a:t>
                      </a:r>
                      <a:endParaRPr lang="ru-RU" sz="1050" kern="5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latin typeface="Times New Roman"/>
                          <a:ea typeface="Times New Roman"/>
                        </a:rPr>
                        <a:t>84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9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latin typeface="Times New Roman"/>
                          <a:ea typeface="Times New Roman"/>
                        </a:rPr>
                        <a:t>Журналистика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47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latin typeface="Times New Roman"/>
                          <a:ea typeface="Times New Roman"/>
                        </a:rPr>
                        <a:t>Финансовая грамотность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28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latin typeface="Times New Roman"/>
                          <a:ea typeface="Times New Roman"/>
                        </a:rPr>
                        <a:t>Основы лидерства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9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latin typeface="Times New Roman"/>
                          <a:ea typeface="Times New Roman"/>
                        </a:rPr>
                        <a:t>Школа юного правоведа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47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kern="50" dirty="0" err="1">
                          <a:latin typeface="Times New Roman"/>
                          <a:ea typeface="Times New Roman"/>
                        </a:rPr>
                        <a:t>SaMoS</a:t>
                      </a:r>
                      <a:r>
                        <a:rPr lang="ru-RU" sz="1400" kern="50" dirty="0" err="1">
                          <a:latin typeface="Times New Roman"/>
                          <a:ea typeface="Times New Roman"/>
                        </a:rPr>
                        <a:t>тоятельные</a:t>
                      </a:r>
                      <a:r>
                        <a:rPr lang="ru-RU" sz="1400" kern="50" dirty="0">
                          <a:latin typeface="Times New Roman"/>
                          <a:ea typeface="Times New Roman"/>
                        </a:rPr>
                        <a:t> дети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47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050" kern="5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>
                          <a:latin typeface="Times New Roman"/>
                          <a:ea typeface="Times New Roman"/>
                        </a:rPr>
                        <a:t>естественно-научная</a:t>
                      </a:r>
                      <a:endParaRPr lang="ru-RU" sz="1050" kern="5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latin typeface="Times New Roman"/>
                          <a:ea typeface="Calibri"/>
                        </a:rPr>
                        <a:t>Школьное лесничество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050" kern="5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7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050" kern="5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>
                          <a:latin typeface="Times New Roman"/>
                          <a:ea typeface="Times New Roman"/>
                        </a:rPr>
                        <a:t>физкультурно-спортивная</a:t>
                      </a:r>
                      <a:endParaRPr lang="ru-RU" sz="1050" kern="5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>
                          <a:latin typeface="Times New Roman"/>
                          <a:ea typeface="Times New Roman"/>
                        </a:rPr>
                        <a:t>Белая ладья (шахматы)</a:t>
                      </a:r>
                      <a:endParaRPr lang="ru-RU" sz="1050" kern="5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>
                          <a:latin typeface="Times New Roman"/>
                          <a:ea typeface="Times New Roman"/>
                        </a:rPr>
                        <a:t>66</a:t>
                      </a:r>
                      <a:endParaRPr lang="ru-RU" sz="1050" kern="5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7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 err="1">
                          <a:latin typeface="Times New Roman"/>
                          <a:ea typeface="Times New Roman"/>
                        </a:rPr>
                        <a:t>Юнармия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latin typeface="Times New Roman"/>
                          <a:ea typeface="Times New Roman"/>
                        </a:rPr>
                        <a:t>21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47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t-RU" sz="1400" kern="50" dirty="0">
                          <a:latin typeface="Times New Roman"/>
                          <a:ea typeface="Calibri"/>
                        </a:rPr>
                        <a:t>Импульс (баскетбол)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47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 err="1">
                          <a:latin typeface="Times New Roman"/>
                          <a:ea typeface="Calibri"/>
                        </a:rPr>
                        <a:t>Лигабол</a:t>
                      </a:r>
                      <a:r>
                        <a:rPr lang="ru-RU" sz="1400" kern="50" dirty="0">
                          <a:latin typeface="Times New Roman"/>
                          <a:ea typeface="Calibri"/>
                        </a:rPr>
                        <a:t> (волейбол)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47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050" kern="5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latin typeface="Times New Roman"/>
                          <a:ea typeface="Times New Roman"/>
                        </a:rPr>
                        <a:t>художественная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15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latin typeface="Times New Roman"/>
                          <a:ea typeface="Times New Roman"/>
                        </a:rPr>
                        <a:t>«Ритм» (хореография)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latin typeface="Times New Roman"/>
                          <a:ea typeface="Times New Roman"/>
                        </a:rPr>
                        <a:t>30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51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latin typeface="Times New Roman"/>
                          <a:ea typeface="Times New Roman"/>
                        </a:rPr>
                        <a:t>13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Театрально-языковая студия «</a:t>
                      </a:r>
                      <a:r>
                        <a:rPr lang="ru-RU" sz="1400" kern="5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Энҗе бөртекләре</a:t>
                      </a:r>
                      <a:r>
                        <a:rPr lang="ru-RU" sz="1400" kern="5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»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050" kern="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92563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619672" y="909438"/>
          <a:ext cx="5976664" cy="2454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4007"/>
                <a:gridCol w="2042657"/>
              </a:tblGrid>
              <a:tr h="3537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кружков</a:t>
                      </a:r>
                      <a:endParaRPr lang="ru-RU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Класс</a:t>
                      </a:r>
                      <a:endParaRPr lang="ru-RU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37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"Школа раннего развития"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5-7 лет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37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«Школа будущего первоклассника»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5-7 лет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37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«Грамотей»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5-7 лет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8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«Волшебные пальчики»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7-8 лет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37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"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Дельфиненок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" (плавание)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2-4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37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"Звездочка" (плавание)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2-5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57158" y="285734"/>
            <a:ext cx="8643998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Дополнительные образовательные услуги (на платной договорной основе)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5945017" y="41279"/>
            <a:ext cx="2141285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Создание воспитывающей среды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3" name="Заголовок 3"/>
          <p:cNvSpPr txBox="1">
            <a:spLocks/>
          </p:cNvSpPr>
          <p:nvPr/>
        </p:nvSpPr>
        <p:spPr>
          <a:xfrm>
            <a:off x="3408269" y="413073"/>
            <a:ext cx="3002013" cy="3077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i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Культура оформления школы</a:t>
            </a:r>
            <a:endParaRPr lang="ru-RU" sz="1400" b="1" i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86" r="29969"/>
          <a:stretch/>
        </p:blipFill>
        <p:spPr>
          <a:xfrm>
            <a:off x="131808" y="206922"/>
            <a:ext cx="2037334" cy="22263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4" name="Заголовок 3"/>
          <p:cNvSpPr txBox="1">
            <a:spLocks/>
          </p:cNvSpPr>
          <p:nvPr/>
        </p:nvSpPr>
        <p:spPr>
          <a:xfrm>
            <a:off x="646419" y="2459103"/>
            <a:ext cx="1008112" cy="2769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Пост №1</a:t>
            </a:r>
            <a:endParaRPr lang="ru-RU" sz="1200" b="1" i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5" name="Рисунок 6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932"/>
          <a:stretch/>
        </p:blipFill>
        <p:spPr>
          <a:xfrm rot="5400000">
            <a:off x="212870" y="3088637"/>
            <a:ext cx="1915170" cy="1261807"/>
          </a:xfrm>
          <a:prstGeom prst="rect">
            <a:avLst/>
          </a:prstGeom>
        </p:spPr>
      </p:pic>
      <p:pic>
        <p:nvPicPr>
          <p:cNvPr id="67" name="Рисунок 6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82" t="15001" r="2120" b="20601"/>
          <a:stretch/>
        </p:blipFill>
        <p:spPr>
          <a:xfrm>
            <a:off x="5436096" y="2964200"/>
            <a:ext cx="3513556" cy="14054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8" name="Рисунок 6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601" t="3800" r="21439" b="36001"/>
          <a:stretch/>
        </p:blipFill>
        <p:spPr>
          <a:xfrm>
            <a:off x="2115855" y="2750016"/>
            <a:ext cx="2755288" cy="17170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9" name="Рисунок 6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881" t="6602" r="11360" b="3801"/>
          <a:stretch/>
        </p:blipFill>
        <p:spPr>
          <a:xfrm>
            <a:off x="2367067" y="768118"/>
            <a:ext cx="2535826" cy="1823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0" name="Заголовок 3"/>
          <p:cNvSpPr txBox="1">
            <a:spLocks/>
          </p:cNvSpPr>
          <p:nvPr/>
        </p:nvSpPr>
        <p:spPr>
          <a:xfrm>
            <a:off x="3619709" y="2269400"/>
            <a:ext cx="1267913" cy="2769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Входная зона</a:t>
            </a:r>
            <a:endParaRPr lang="ru-RU" sz="1200" b="1" i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1" name="Заголовок 3"/>
          <p:cNvSpPr txBox="1">
            <a:spLocks/>
          </p:cNvSpPr>
          <p:nvPr/>
        </p:nvSpPr>
        <p:spPr>
          <a:xfrm>
            <a:off x="2096200" y="4161357"/>
            <a:ext cx="2806693" cy="2769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Кодекс чести юного </a:t>
            </a:r>
            <a:r>
              <a:rPr lang="ru-RU" sz="1200" b="1" i="1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Азнакаевца</a:t>
            </a:r>
            <a:endParaRPr lang="ru-RU" sz="1200" b="1" i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2" name="Заголовок 3"/>
          <p:cNvSpPr txBox="1">
            <a:spLocks/>
          </p:cNvSpPr>
          <p:nvPr/>
        </p:nvSpPr>
        <p:spPr>
          <a:xfrm>
            <a:off x="5580112" y="4092623"/>
            <a:ext cx="2150360" cy="2769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Символика РФ, РТ</a:t>
            </a:r>
            <a:endParaRPr lang="ru-RU" sz="1200" b="1" i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3" name="Заголовок 3"/>
          <p:cNvSpPr txBox="1">
            <a:spLocks/>
          </p:cNvSpPr>
          <p:nvPr/>
        </p:nvSpPr>
        <p:spPr>
          <a:xfrm>
            <a:off x="7116495" y="2563647"/>
            <a:ext cx="2016107" cy="2769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Памятник </a:t>
            </a:r>
            <a:r>
              <a:rPr lang="ru-RU" sz="1200" b="1" i="1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Г.Тукая</a:t>
            </a:r>
            <a:endParaRPr lang="ru-RU" sz="1200" b="1" i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5" name="Рисунок 7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55460" y="1020745"/>
            <a:ext cx="1836751" cy="1221244"/>
          </a:xfrm>
          <a:prstGeom prst="rect">
            <a:avLst/>
          </a:prstGeom>
        </p:spPr>
      </p:pic>
      <p:pic>
        <p:nvPicPr>
          <p:cNvPr id="66" name="Picture 2" descr="DSC_0086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53683" y="206922"/>
            <a:ext cx="1541732" cy="231665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ctr" rotWithShape="0">
              <a:srgbClr val="000000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660033"/>
                </a:solidFill>
              </a14:hiddenFill>
            </a:ex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5874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5797152" y="-40715"/>
            <a:ext cx="2141285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Создание воспитывающей среды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3" name="Заголовок 3"/>
          <p:cNvSpPr txBox="1">
            <a:spLocks/>
          </p:cNvSpPr>
          <p:nvPr/>
        </p:nvSpPr>
        <p:spPr>
          <a:xfrm>
            <a:off x="3070993" y="306246"/>
            <a:ext cx="3002013" cy="3077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i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Культура оформления школы</a:t>
            </a:r>
            <a:endParaRPr lang="ru-RU" sz="1400" b="1" i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346" t="5190" b="8481"/>
          <a:stretch/>
        </p:blipFill>
        <p:spPr>
          <a:xfrm>
            <a:off x="57180" y="472958"/>
            <a:ext cx="3096344" cy="19404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1" name="Заголовок 3"/>
          <p:cNvSpPr txBox="1">
            <a:spLocks/>
          </p:cNvSpPr>
          <p:nvPr/>
        </p:nvSpPr>
        <p:spPr>
          <a:xfrm>
            <a:off x="50153" y="2136372"/>
            <a:ext cx="1654565" cy="2769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Стенды по БДД</a:t>
            </a:r>
            <a:endParaRPr lang="ru-RU" sz="1200" b="1" i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96" t="25958" r="738" b="17801"/>
          <a:stretch/>
        </p:blipFill>
        <p:spPr>
          <a:xfrm>
            <a:off x="285720" y="2500312"/>
            <a:ext cx="2822004" cy="98512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000" t="12201" r="7160" b="15001"/>
          <a:stretch/>
        </p:blipFill>
        <p:spPr>
          <a:xfrm>
            <a:off x="642910" y="3643320"/>
            <a:ext cx="2066836" cy="10641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Рисунок 16" descr="PHOTO-2021-02-09-09-47-01.jpg"/>
          <p:cNvPicPr>
            <a:picLocks noChangeAspect="1"/>
          </p:cNvPicPr>
          <p:nvPr/>
        </p:nvPicPr>
        <p:blipFill>
          <a:blip r:embed="rId5" cstate="print"/>
          <a:srcRect t="4651" r="-1163" b="16279"/>
          <a:stretch>
            <a:fillRect/>
          </a:stretch>
        </p:blipFill>
        <p:spPr>
          <a:xfrm>
            <a:off x="4429124" y="571486"/>
            <a:ext cx="4143404" cy="2428892"/>
          </a:xfrm>
          <a:prstGeom prst="rect">
            <a:avLst/>
          </a:prstGeom>
        </p:spPr>
      </p:pic>
      <p:pic>
        <p:nvPicPr>
          <p:cNvPr id="18" name="Рисунок 17" descr="PHOTO-2021-02-09-09-47-01.jpg"/>
          <p:cNvPicPr>
            <a:picLocks noChangeAspect="1"/>
          </p:cNvPicPr>
          <p:nvPr/>
        </p:nvPicPr>
        <p:blipFill>
          <a:blip r:embed="rId6" cstate="print"/>
          <a:srcRect t="18714" r="-1" b="32163"/>
          <a:stretch>
            <a:fillRect/>
          </a:stretch>
        </p:blipFill>
        <p:spPr>
          <a:xfrm>
            <a:off x="4429124" y="3071816"/>
            <a:ext cx="4071966" cy="150019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214942" y="714362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Юнармия</a:t>
            </a:r>
            <a:endParaRPr lang="ru-RU" sz="14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15008" y="3071816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/>
              <a:t>Музыканты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xmlns="" val="241127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5797152" y="28352"/>
            <a:ext cx="2141285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Создание воспитывающей среды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3" name="Заголовок 3"/>
          <p:cNvSpPr txBox="1">
            <a:spLocks/>
          </p:cNvSpPr>
          <p:nvPr/>
        </p:nvSpPr>
        <p:spPr>
          <a:xfrm>
            <a:off x="3028834" y="387010"/>
            <a:ext cx="3278442" cy="3077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i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Внешний вид учащихся и педагогов</a:t>
            </a:r>
            <a:endParaRPr lang="ru-RU" sz="1400" b="1" i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1" name="Заголовок 3"/>
          <p:cNvSpPr txBox="1">
            <a:spLocks/>
          </p:cNvSpPr>
          <p:nvPr/>
        </p:nvSpPr>
        <p:spPr>
          <a:xfrm>
            <a:off x="785786" y="2857502"/>
            <a:ext cx="1654565" cy="2769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Униформа педагогов</a:t>
            </a:r>
            <a:endParaRPr lang="ru-RU" sz="1200" b="1" i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97" t="12889" r="4744"/>
          <a:stretch/>
        </p:blipFill>
        <p:spPr>
          <a:xfrm>
            <a:off x="5632822" y="687018"/>
            <a:ext cx="3335837" cy="21311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742" b="-1"/>
          <a:stretch/>
        </p:blipFill>
        <p:spPr>
          <a:xfrm>
            <a:off x="5643570" y="2786064"/>
            <a:ext cx="3357084" cy="1959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4" name="Заголовок 3"/>
          <p:cNvSpPr txBox="1">
            <a:spLocks/>
          </p:cNvSpPr>
          <p:nvPr/>
        </p:nvSpPr>
        <p:spPr>
          <a:xfrm>
            <a:off x="6000760" y="4643452"/>
            <a:ext cx="2448272" cy="2769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Школьная форма учащихся</a:t>
            </a:r>
            <a:endParaRPr lang="ru-RU" sz="1200" b="1" i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3" name="Content Placeholder 2"/>
          <p:cNvPicPr>
            <a:picLocks noChangeAspect="1"/>
          </p:cNvPicPr>
          <p:nvPr/>
        </p:nvPicPr>
        <p:blipFill rotWithShape="1">
          <a:blip r:embed="rId4" cstate="print"/>
          <a:srcRect l="82771" t="36874" r="1187" b="33945"/>
          <a:stretch/>
        </p:blipFill>
        <p:spPr>
          <a:xfrm>
            <a:off x="3500430" y="1214428"/>
            <a:ext cx="2060803" cy="23424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Заголовок 3"/>
          <p:cNvSpPr txBox="1">
            <a:spLocks/>
          </p:cNvSpPr>
          <p:nvPr/>
        </p:nvSpPr>
        <p:spPr>
          <a:xfrm>
            <a:off x="3500430" y="3643320"/>
            <a:ext cx="1957522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i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Эмблема школы</a:t>
            </a:r>
            <a:endParaRPr lang="ru-RU" sz="1600" b="1" i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6" name="Рисунок 15" descr="Пед кол 4502 15х20.jpg"/>
          <p:cNvPicPr>
            <a:picLocks noChangeAspect="1"/>
          </p:cNvPicPr>
          <p:nvPr/>
        </p:nvPicPr>
        <p:blipFill>
          <a:blip r:embed="rId5" cstate="print"/>
          <a:srcRect r="194" b="12121"/>
          <a:stretch>
            <a:fillRect/>
          </a:stretch>
        </p:blipFill>
        <p:spPr>
          <a:xfrm>
            <a:off x="142844" y="785800"/>
            <a:ext cx="3143272" cy="2071702"/>
          </a:xfrm>
          <a:prstGeom prst="rect">
            <a:avLst/>
          </a:prstGeom>
        </p:spPr>
      </p:pic>
      <p:pic>
        <p:nvPicPr>
          <p:cNvPr id="17" name="Рисунок 16" descr="PHOTO-2021-02-09-09-47-0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2844" y="3214692"/>
            <a:ext cx="3143272" cy="1785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890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15074" y="571486"/>
            <a:ext cx="2664296" cy="17717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6512" y="2500312"/>
            <a:ext cx="2669445" cy="17748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Picture 3" descr="DSC_043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840"/>
          <a:stretch/>
        </p:blipFill>
        <p:spPr bwMode="auto">
          <a:xfrm>
            <a:off x="3428992" y="3286130"/>
            <a:ext cx="2808312" cy="1589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660033"/>
                </a:solidFill>
              </a14:hiddenFill>
            </a:ex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5797152" y="-40715"/>
            <a:ext cx="2141285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Создание воспитывающей среды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3" name="Заголовок 3"/>
          <p:cNvSpPr txBox="1">
            <a:spLocks/>
          </p:cNvSpPr>
          <p:nvPr/>
        </p:nvSpPr>
        <p:spPr>
          <a:xfrm>
            <a:off x="3070993" y="306246"/>
            <a:ext cx="3002013" cy="3077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i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Учебно-материальная база</a:t>
            </a:r>
            <a:endParaRPr lang="ru-RU" sz="1400" b="1" i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406" y="2857502"/>
            <a:ext cx="2930907" cy="19487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2844" y="642924"/>
            <a:ext cx="2696869" cy="17931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1" name="Заголовок 3"/>
          <p:cNvSpPr txBox="1">
            <a:spLocks/>
          </p:cNvSpPr>
          <p:nvPr/>
        </p:nvSpPr>
        <p:spPr>
          <a:xfrm>
            <a:off x="3643306" y="2714626"/>
            <a:ext cx="1654565" cy="2769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ПДД</a:t>
            </a:r>
            <a:endParaRPr lang="ru-RU" sz="1200" b="1" i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6" name="Заголовок 3"/>
          <p:cNvSpPr txBox="1">
            <a:spLocks/>
          </p:cNvSpPr>
          <p:nvPr/>
        </p:nvSpPr>
        <p:spPr>
          <a:xfrm>
            <a:off x="357158" y="2428874"/>
            <a:ext cx="2134543" cy="2769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Открытая библиотека</a:t>
            </a:r>
            <a:endParaRPr lang="ru-RU" sz="1200" b="1" i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8" name="Заголовок 3"/>
          <p:cNvSpPr txBox="1">
            <a:spLocks/>
          </p:cNvSpPr>
          <p:nvPr/>
        </p:nvSpPr>
        <p:spPr>
          <a:xfrm>
            <a:off x="357158" y="4714890"/>
            <a:ext cx="2134543" cy="2769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Читальный зал</a:t>
            </a:r>
            <a:endParaRPr lang="ru-RU" sz="1200" b="1" i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9" name="Заголовок 3"/>
          <p:cNvSpPr txBox="1">
            <a:spLocks/>
          </p:cNvSpPr>
          <p:nvPr/>
        </p:nvSpPr>
        <p:spPr>
          <a:xfrm>
            <a:off x="6072198" y="571486"/>
            <a:ext cx="2808312" cy="2769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Мастерская по обработке дерева </a:t>
            </a:r>
            <a:endParaRPr lang="ru-RU" sz="1200" b="1" i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4" name="Заголовок 3"/>
          <p:cNvSpPr txBox="1">
            <a:spLocks/>
          </p:cNvSpPr>
          <p:nvPr/>
        </p:nvSpPr>
        <p:spPr>
          <a:xfrm>
            <a:off x="6715140" y="2428874"/>
            <a:ext cx="1957522" cy="2769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Кабинет кулинарии</a:t>
            </a:r>
            <a:endParaRPr lang="ru-RU" sz="1200" b="1" i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3" name="Заголовок 3"/>
          <p:cNvSpPr txBox="1">
            <a:spLocks/>
          </p:cNvSpPr>
          <p:nvPr/>
        </p:nvSpPr>
        <p:spPr>
          <a:xfrm>
            <a:off x="4214810" y="4572014"/>
            <a:ext cx="2808312" cy="2769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Мастерская по обработке металла </a:t>
            </a:r>
            <a:endParaRPr lang="ru-RU" sz="1200" b="1" i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3" name="Рисунок 22" descr="PHOTO-2021-02-09-09-47-01 (1)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14678" y="785800"/>
            <a:ext cx="2452681" cy="183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9855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5797152" y="-40715"/>
            <a:ext cx="2141285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Создание воспитывающей среды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3" name="Заголовок 3"/>
          <p:cNvSpPr txBox="1">
            <a:spLocks/>
          </p:cNvSpPr>
          <p:nvPr/>
        </p:nvSpPr>
        <p:spPr>
          <a:xfrm>
            <a:off x="3070993" y="306246"/>
            <a:ext cx="3002013" cy="3077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i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Учебно-материальная база</a:t>
            </a:r>
            <a:endParaRPr lang="ru-RU" sz="1400" b="1" i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10" t="1750" r="8237" b="1750"/>
          <a:stretch>
            <a:fillRect/>
          </a:stretch>
        </p:blipFill>
        <p:spPr bwMode="auto">
          <a:xfrm>
            <a:off x="3286116" y="1142990"/>
            <a:ext cx="1952625" cy="2977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60134"/>
            <a:ext cx="3033663" cy="2017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Заголовок 3"/>
          <p:cNvSpPr txBox="1">
            <a:spLocks/>
          </p:cNvSpPr>
          <p:nvPr/>
        </p:nvSpPr>
        <p:spPr>
          <a:xfrm>
            <a:off x="3248447" y="763613"/>
            <a:ext cx="2670118" cy="27699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Школьный краеведческий музей</a:t>
            </a:r>
            <a:endParaRPr lang="ru-RU" sz="1200" b="1" i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282011"/>
            <a:ext cx="3464006" cy="23040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F:\Фото Школа 2016-17\IMG-20160928-WA00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6139" y="2574439"/>
            <a:ext cx="2376264" cy="1782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PHOTO-2021-02-09-10-13-5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0034" y="142858"/>
            <a:ext cx="1714499" cy="228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5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5797152" y="-40715"/>
            <a:ext cx="2141285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Организация детского самоуправления</a:t>
            </a:r>
          </a:p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</a:t>
            </a:r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формирование лидеров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0" name="Заголовок 3"/>
          <p:cNvSpPr txBox="1">
            <a:spLocks/>
          </p:cNvSpPr>
          <p:nvPr/>
        </p:nvSpPr>
        <p:spPr>
          <a:xfrm>
            <a:off x="4704110" y="745985"/>
            <a:ext cx="4439890" cy="221599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i="1" u="sng" dirty="0" smtClean="0"/>
              <a:t>В </a:t>
            </a:r>
            <a:r>
              <a:rPr lang="ru-RU" sz="1800" i="1" u="sng" dirty="0"/>
              <a:t>школе работают профильные отряды</a:t>
            </a:r>
            <a:r>
              <a:rPr lang="ru-RU" sz="1800" i="1" u="sng" dirty="0" smtClean="0"/>
              <a:t>:</a:t>
            </a:r>
          </a:p>
          <a:p>
            <a:endParaRPr lang="ru-RU" sz="1000" i="1" u="sng" dirty="0" smtClean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dirty="0" smtClean="0"/>
              <a:t>ЮИД</a:t>
            </a:r>
          </a:p>
          <a:p>
            <a:endParaRPr lang="ru-RU" sz="1000" dirty="0" smtClean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dirty="0" smtClean="0"/>
              <a:t> Юные пожарные</a:t>
            </a:r>
          </a:p>
          <a:p>
            <a:endParaRPr lang="ru-RU" sz="1000" dirty="0" smtClean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dirty="0"/>
              <a:t>Т</a:t>
            </a:r>
            <a:r>
              <a:rPr lang="ru-RU" sz="1400" dirty="0" smtClean="0"/>
              <a:t>имуровские отряды</a:t>
            </a:r>
          </a:p>
          <a:p>
            <a:endParaRPr lang="ru-RU" sz="1000" dirty="0" smtClean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dirty="0" smtClean="0"/>
              <a:t> Отряды </a:t>
            </a:r>
            <a:r>
              <a:rPr lang="ru-RU" sz="1400" dirty="0"/>
              <a:t>профилактики </a:t>
            </a:r>
            <a:r>
              <a:rPr lang="ru-RU" sz="1400" dirty="0" smtClean="0"/>
              <a:t>правонарушений</a:t>
            </a:r>
          </a:p>
          <a:p>
            <a:endParaRPr lang="ru-RU" sz="1000" dirty="0" smtClean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dirty="0" smtClean="0"/>
              <a:t>Юные краеведы </a:t>
            </a:r>
            <a:endParaRPr lang="ru-RU" sz="1400" dirty="0"/>
          </a:p>
        </p:txBody>
      </p:sp>
      <p:sp>
        <p:nvSpPr>
          <p:cNvPr id="71" name="Заголовок 3"/>
          <p:cNvSpPr txBox="1">
            <a:spLocks/>
          </p:cNvSpPr>
          <p:nvPr/>
        </p:nvSpPr>
        <p:spPr>
          <a:xfrm>
            <a:off x="0" y="733802"/>
            <a:ext cx="3923928" cy="126188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i="1" u="sng" dirty="0"/>
              <a:t>В школе </a:t>
            </a:r>
            <a:r>
              <a:rPr lang="ru-RU" sz="1800" i="1" u="sng" dirty="0" smtClean="0"/>
              <a:t>действуют:</a:t>
            </a:r>
          </a:p>
          <a:p>
            <a:endParaRPr lang="ru-RU" sz="800" i="1" u="sng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dirty="0" smtClean="0"/>
              <a:t> </a:t>
            </a:r>
            <a:r>
              <a:rPr lang="ru-RU" sz="1400" dirty="0"/>
              <a:t>ДОО “Азбука жизни</a:t>
            </a:r>
            <a:r>
              <a:rPr lang="ru-RU" sz="1400" dirty="0" smtClean="0"/>
              <a:t>” </a:t>
            </a:r>
          </a:p>
          <a:p>
            <a:endParaRPr lang="ru-RU" sz="800" dirty="0" smtClean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dirty="0" smtClean="0"/>
              <a:t>Совет </a:t>
            </a:r>
            <a:r>
              <a:rPr lang="ru-RU" sz="1400" dirty="0"/>
              <a:t>старшеклассник </a:t>
            </a:r>
            <a:endParaRPr lang="ru-RU" sz="1400" dirty="0" smtClean="0"/>
          </a:p>
          <a:p>
            <a:r>
              <a:rPr lang="ru-RU" sz="1400" dirty="0" smtClean="0"/>
              <a:t>«</a:t>
            </a:r>
            <a:r>
              <a:rPr lang="ru-RU" sz="1400" dirty="0"/>
              <a:t>Школьное ученическое самоуправление</a:t>
            </a:r>
            <a:r>
              <a:rPr lang="ru-RU" sz="1400" dirty="0" smtClean="0"/>
              <a:t>»</a:t>
            </a:r>
            <a:endParaRPr lang="ru-RU" sz="1400" dirty="0"/>
          </a:p>
        </p:txBody>
      </p:sp>
      <p:pic>
        <p:nvPicPr>
          <p:cNvPr id="72" name="Рисунок 7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7950" y="3071816"/>
            <a:ext cx="2449871" cy="14699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3" name="Рисунок 72" descr="F:\DCIM\101D3200\DSC_0703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22" t="19201" b="3343"/>
          <a:stretch/>
        </p:blipFill>
        <p:spPr bwMode="auto">
          <a:xfrm>
            <a:off x="3428992" y="3071816"/>
            <a:ext cx="2415602" cy="1465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4" name="Picture 3" descr="C:\Users\ReStart\Downloads\IMG-20161128-WA003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873"/>
          <a:stretch/>
        </p:blipFill>
        <p:spPr bwMode="auto">
          <a:xfrm>
            <a:off x="428596" y="2000246"/>
            <a:ext cx="2688298" cy="1257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 descr="PHOTO-2021-02-09-10-19-48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71472" y="3357568"/>
            <a:ext cx="2286016" cy="171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5606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 descr="PHOTO-2021-02-09-10-14-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7554" y="1071552"/>
            <a:ext cx="2143140" cy="202407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-5797152" y="-40715"/>
            <a:ext cx="2141285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Организация детского самоуправления</a:t>
            </a:r>
          </a:p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</a:t>
            </a:r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формирование лидеров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1" name="Заголовок 3"/>
          <p:cNvSpPr txBox="1">
            <a:spLocks/>
          </p:cNvSpPr>
          <p:nvPr/>
        </p:nvSpPr>
        <p:spPr>
          <a:xfrm>
            <a:off x="3095599" y="752847"/>
            <a:ext cx="3420617" cy="3077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i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Спортивно-оздоровительная работа</a:t>
            </a:r>
            <a:endParaRPr lang="ru-RU" sz="1400" b="1" i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4" name="Рисунок 7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121"/>
          <a:stretch/>
        </p:blipFill>
        <p:spPr>
          <a:xfrm>
            <a:off x="6215074" y="3286130"/>
            <a:ext cx="2715382" cy="14154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5" name="Рисунок 7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5856" y="3240145"/>
            <a:ext cx="2376264" cy="14257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6" name="Заголовок 3"/>
          <p:cNvSpPr txBox="1">
            <a:spLocks/>
          </p:cNvSpPr>
          <p:nvPr/>
        </p:nvSpPr>
        <p:spPr>
          <a:xfrm>
            <a:off x="3643306" y="2857502"/>
            <a:ext cx="1763688" cy="27699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«Шахматы»</a:t>
            </a:r>
            <a:endParaRPr lang="ru-RU" sz="1200" b="1" i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7" name="Заголовок 3"/>
          <p:cNvSpPr txBox="1">
            <a:spLocks/>
          </p:cNvSpPr>
          <p:nvPr/>
        </p:nvSpPr>
        <p:spPr>
          <a:xfrm>
            <a:off x="5424504" y="3629859"/>
            <a:ext cx="1061349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Проект </a:t>
            </a:r>
          </a:p>
          <a:p>
            <a:r>
              <a:rPr lang="ru-RU" sz="1200" b="1" i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«Всеобуч по плаванию»</a:t>
            </a:r>
            <a:endParaRPr lang="ru-RU" sz="1200" b="1" i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170" name="Picture 2" descr="C:\Users\ReStart\Desktop\Новости на сайт школы\IMG-20161007-WA008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12" t="9670" r="6552" b="10060"/>
          <a:stretch/>
        </p:blipFill>
        <p:spPr bwMode="auto">
          <a:xfrm>
            <a:off x="146525" y="472401"/>
            <a:ext cx="2713055" cy="1798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Заголовок 3"/>
          <p:cNvSpPr txBox="1">
            <a:spLocks/>
          </p:cNvSpPr>
          <p:nvPr/>
        </p:nvSpPr>
        <p:spPr>
          <a:xfrm>
            <a:off x="339731" y="1808747"/>
            <a:ext cx="2326642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Антинаркотический проект </a:t>
            </a:r>
          </a:p>
          <a:p>
            <a:r>
              <a:rPr lang="ru-RU" sz="1200" b="1" i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</a:t>
            </a:r>
            <a:r>
              <a:rPr lang="en-US" sz="1200" b="1" i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</a:t>
            </a:r>
            <a:r>
              <a:rPr lang="ru-RU" sz="1200" b="1" i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</a:t>
            </a:r>
            <a:r>
              <a:rPr lang="en-US" sz="1200" b="1" i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</a:t>
            </a:r>
            <a:r>
              <a:rPr lang="ru-RU" sz="1200" b="1" i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</a:t>
            </a:r>
            <a:r>
              <a:rPr lang="en-US" sz="1200" b="1" i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</a:t>
            </a:r>
            <a:r>
              <a:rPr lang="ru-RU" sz="1200" b="1" i="1" dirty="0" err="1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тотельные</a:t>
            </a:r>
            <a:r>
              <a:rPr lang="ru-RU" sz="1200" b="1" i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дети»</a:t>
            </a:r>
            <a:endParaRPr lang="ru-RU" sz="1200" b="1" i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172" name="Picture 4" descr="F:\Фото Школа 2016-17\IMG-20160923-WA003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52040"/>
            <a:ext cx="2336609" cy="2336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Заголовок 3"/>
          <p:cNvSpPr txBox="1">
            <a:spLocks/>
          </p:cNvSpPr>
          <p:nvPr/>
        </p:nvSpPr>
        <p:spPr>
          <a:xfrm>
            <a:off x="86638" y="3394028"/>
            <a:ext cx="2666372" cy="27699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«Разговор о правильном питании»</a:t>
            </a:r>
            <a:endParaRPr lang="ru-RU" sz="1200" b="1" i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8" name="Рисунок 17" descr="PHOTO-2021-02-09-10-14-2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500826" y="857238"/>
            <a:ext cx="2240784" cy="2212774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6643702" y="2857502"/>
            <a:ext cx="1763688" cy="27699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«Волейбол»</a:t>
            </a:r>
            <a:endParaRPr lang="ru-RU" sz="1200" b="1" i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141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5797152" y="-40715"/>
            <a:ext cx="2141285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Создание единого коллектива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3" descr="F:\IMG_20161208_0910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9821"/>
            <a:ext cx="2627917" cy="26279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72200" y="421983"/>
            <a:ext cx="2592288" cy="19421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94564" y="792884"/>
            <a:ext cx="3260236" cy="1833883"/>
          </a:xfrm>
          <a:prstGeom prst="rect">
            <a:avLst/>
          </a:prstGeom>
        </p:spPr>
      </p:pic>
      <p:pic>
        <p:nvPicPr>
          <p:cNvPr id="11267" name="Picture 3" descr="C:\Users\ReStart\Desktop\Новости на сайт школы\ПДН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650"/>
          <a:stretch/>
        </p:blipFill>
        <p:spPr bwMode="auto">
          <a:xfrm>
            <a:off x="1547664" y="2787774"/>
            <a:ext cx="3945632" cy="18035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3"/>
          <p:cNvSpPr txBox="1">
            <a:spLocks/>
          </p:cNvSpPr>
          <p:nvPr/>
        </p:nvSpPr>
        <p:spPr>
          <a:xfrm>
            <a:off x="6798959" y="409820"/>
            <a:ext cx="1957522" cy="2769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Родительские собрания</a:t>
            </a:r>
            <a:endParaRPr lang="ru-RU" sz="1200" b="1" i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Заголовок 3"/>
          <p:cNvSpPr txBox="1">
            <a:spLocks/>
          </p:cNvSpPr>
          <p:nvPr/>
        </p:nvSpPr>
        <p:spPr>
          <a:xfrm>
            <a:off x="2994564" y="706062"/>
            <a:ext cx="3260236" cy="4616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Спортивный праздник </a:t>
            </a:r>
          </a:p>
          <a:p>
            <a:r>
              <a:rPr lang="ru-RU" sz="12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«Папа, мама,  - спортивная семья»</a:t>
            </a:r>
            <a:endParaRPr lang="ru-RU" sz="1200" b="1" i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Заголовок 3"/>
          <p:cNvSpPr txBox="1">
            <a:spLocks/>
          </p:cNvSpPr>
          <p:nvPr/>
        </p:nvSpPr>
        <p:spPr>
          <a:xfrm>
            <a:off x="107504" y="1270348"/>
            <a:ext cx="2448272" cy="4616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Заседание родительского комитета школы</a:t>
            </a:r>
            <a:endParaRPr lang="ru-RU" sz="1200" b="1" i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6" name="Заголовок 3"/>
          <p:cNvSpPr txBox="1">
            <a:spLocks/>
          </p:cNvSpPr>
          <p:nvPr/>
        </p:nvSpPr>
        <p:spPr>
          <a:xfrm>
            <a:off x="6372201" y="2510775"/>
            <a:ext cx="2590400" cy="2769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Фестиваль танца «Грация 2020»</a:t>
            </a:r>
            <a:endParaRPr lang="ru-RU" sz="1200" b="1" i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7" name="Заголовок 3"/>
          <p:cNvSpPr txBox="1">
            <a:spLocks/>
          </p:cNvSpPr>
          <p:nvPr/>
        </p:nvSpPr>
        <p:spPr>
          <a:xfrm>
            <a:off x="2195736" y="4314285"/>
            <a:ext cx="3181658" cy="2769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Родительские педагогические чтения</a:t>
            </a:r>
            <a:endParaRPr lang="ru-RU" sz="1200" b="1" i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8" name="Заголовок 3"/>
          <p:cNvSpPr txBox="1">
            <a:spLocks/>
          </p:cNvSpPr>
          <p:nvPr/>
        </p:nvSpPr>
        <p:spPr>
          <a:xfrm>
            <a:off x="2771800" y="267494"/>
            <a:ext cx="3600400" cy="52322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i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Сотрудничество с родителями </a:t>
            </a:r>
          </a:p>
          <a:p>
            <a:r>
              <a:rPr lang="ru-RU" sz="1400" b="1" i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(законными представителями)</a:t>
            </a:r>
            <a:endParaRPr lang="ru-RU" sz="1400" b="1" i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9" name="Рисунок 18" descr="PHOTO-2021-02-09-10-51-0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929322" y="2786064"/>
            <a:ext cx="3071809" cy="168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8088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PHOTO-2021-02-09-10-48-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43240" y="2857502"/>
            <a:ext cx="2484257" cy="1857370"/>
          </a:xfrm>
          <a:prstGeom prst="rect">
            <a:avLst/>
          </a:prstGeom>
        </p:spPr>
      </p:pic>
      <p:pic>
        <p:nvPicPr>
          <p:cNvPr id="16" name="Рисунок 15" descr="PHOTO-2021-02-09-10-15-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500048"/>
            <a:ext cx="2143140" cy="158056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-5797152" y="-40715"/>
            <a:ext cx="2141285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Создание единого коллектива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2316988" y="319757"/>
            <a:ext cx="5184576" cy="30777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i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Профилактическая работа с детьми «группы риска»</a:t>
            </a:r>
            <a:endParaRPr lang="ru-RU" sz="1400" b="1" i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>
            <a:off x="4086" y="657897"/>
            <a:ext cx="3168352" cy="2769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Заседание Совета профилактики</a:t>
            </a:r>
            <a:endParaRPr lang="ru-RU" sz="1200" b="1" i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2290" name="Picture 2" descr="F:\147939049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803" t="11211" r="4937" b="19711"/>
          <a:stretch/>
        </p:blipFill>
        <p:spPr bwMode="auto">
          <a:xfrm flipH="1">
            <a:off x="6143636" y="2928940"/>
            <a:ext cx="2753865" cy="18045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3"/>
          <p:cNvSpPr txBox="1">
            <a:spLocks/>
          </p:cNvSpPr>
          <p:nvPr/>
        </p:nvSpPr>
        <p:spPr>
          <a:xfrm>
            <a:off x="5857884" y="4572014"/>
            <a:ext cx="2987824" cy="4616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Тренировки по волейболу с детьми «группы риска»</a:t>
            </a:r>
            <a:endParaRPr lang="ru-RU" sz="1200" b="1" i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7" name="Заголовок 3"/>
          <p:cNvSpPr txBox="1">
            <a:spLocks/>
          </p:cNvSpPr>
          <p:nvPr/>
        </p:nvSpPr>
        <p:spPr>
          <a:xfrm>
            <a:off x="500034" y="4572014"/>
            <a:ext cx="3851920" cy="2769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Встречи с сотрудниками сторонних организаций</a:t>
            </a:r>
            <a:endParaRPr lang="ru-RU" sz="1200" b="1" i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2293" name="Picture 5" descr="C:\Users\ReStart\Desktop\Новости на сайт школы\совет 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8811" y="645499"/>
            <a:ext cx="2374153" cy="2329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 descr="PHOTO-2021-02-09-10-37-2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7158" y="2143122"/>
            <a:ext cx="2428892" cy="2388354"/>
          </a:xfrm>
          <a:prstGeom prst="rect">
            <a:avLst/>
          </a:prstGeom>
        </p:spPr>
      </p:pic>
      <p:pic>
        <p:nvPicPr>
          <p:cNvPr id="20" name="Рисунок 19" descr="Снимок экрана 2021—02—09 в 11.44.10.png"/>
          <p:cNvPicPr>
            <a:picLocks noChangeAspect="1"/>
          </p:cNvPicPr>
          <p:nvPr/>
        </p:nvPicPr>
        <p:blipFill>
          <a:blip r:embed="rId7" cstate="print"/>
          <a:srcRect l="694" t="26172" r="4546" b="25781"/>
          <a:stretch>
            <a:fillRect/>
          </a:stretch>
        </p:blipFill>
        <p:spPr>
          <a:xfrm>
            <a:off x="6286512" y="642924"/>
            <a:ext cx="2357454" cy="212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023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857238"/>
            <a:ext cx="8258204" cy="3737385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Общий фонд библиотеки составляет 18936 экземпляров.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Учебная литература - 5472  экземпляров,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справочная- 4086 экземпляров. 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Фонд дополнительной литературы -  14850 экземпляров. 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Периодические издания  6  наименований.  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одного обучающегося приходится 11  учебников.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справочно-библиографических материалов -1 экземпляр.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хватает учебников – 302 шт.</a:t>
            </a:r>
          </a:p>
        </p:txBody>
      </p:sp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2357422" y="89877"/>
            <a:ext cx="4786346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Библиотечный фонд</a:t>
            </a:r>
            <a:endParaRPr lang="ru-RU" sz="2000" b="1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28794" y="357172"/>
            <a:ext cx="5723998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Материально- техническая база </a:t>
            </a:r>
            <a:endParaRPr lang="ru-RU" sz="2000" b="1" dirty="0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14282" y="857238"/>
            <a:ext cx="857256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Имеются 38 учебных кабинетов, 6 лабораторий, библиотека, 3 читальных зала, актовый зал на 200 мест, гримерная, столовая на 172 места, спортзал, зал хореографии, мастерские по обработки дерева, ткани,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металлу, кулинария, типовая спортивная площадка, типовая баскетбольная/волейбольная площадка, кабинет педагога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психолога,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конференц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зал, две спальни, кабинет ОБЖ, компьютерный класс, лингафонный кабинет, кабинет врача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процедурная, прививочная, стоматологический кабинет), бассейн,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краеведческий музей, кабинет ПДН.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Объект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786064"/>
            <a:ext cx="2643206" cy="161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2786064"/>
            <a:ext cx="3295325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Объект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500826" y="2786064"/>
            <a:ext cx="2470496" cy="16430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2563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Фото Школа 2016-17\IMG-20161109-WA00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737" y="2413648"/>
            <a:ext cx="2647828" cy="19858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Объект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80256" y="2609688"/>
            <a:ext cx="2971800" cy="19759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3" name="Заголовок 3"/>
          <p:cNvSpPr txBox="1">
            <a:spLocks/>
          </p:cNvSpPr>
          <p:nvPr/>
        </p:nvSpPr>
        <p:spPr>
          <a:xfrm>
            <a:off x="2928926" y="56032"/>
            <a:ext cx="3002013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i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Учебно-материальная база</a:t>
            </a:r>
            <a:endParaRPr lang="ru-RU" sz="1600" b="1" i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1" name="Заголовок 3"/>
          <p:cNvSpPr txBox="1">
            <a:spLocks/>
          </p:cNvSpPr>
          <p:nvPr/>
        </p:nvSpPr>
        <p:spPr>
          <a:xfrm>
            <a:off x="6073006" y="4233450"/>
            <a:ext cx="2448272" cy="2769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Типовая спортивная площадка</a:t>
            </a:r>
            <a:endParaRPr lang="ru-RU" sz="1200" b="1" i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" name="Объект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58711"/>
            <a:ext cx="2914194" cy="19375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Заголовок 3"/>
          <p:cNvSpPr txBox="1">
            <a:spLocks/>
          </p:cNvSpPr>
          <p:nvPr/>
        </p:nvSpPr>
        <p:spPr>
          <a:xfrm>
            <a:off x="5751936" y="516789"/>
            <a:ext cx="1957522" cy="2769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Спортзал</a:t>
            </a:r>
            <a:endParaRPr lang="ru-RU" sz="1200" b="1" i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4" name="Picture 4" descr="IMG_21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0993" y="852456"/>
            <a:ext cx="2836120" cy="1871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660033"/>
                </a:solidFill>
              </a14:hiddenFill>
            </a:ex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Заголовок 3"/>
          <p:cNvSpPr txBox="1">
            <a:spLocks/>
          </p:cNvSpPr>
          <p:nvPr/>
        </p:nvSpPr>
        <p:spPr>
          <a:xfrm>
            <a:off x="4636742" y="1059582"/>
            <a:ext cx="1261961" cy="2769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Бассейн</a:t>
            </a:r>
            <a:endParaRPr lang="ru-RU" sz="1200" b="1" i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7784" y="2818869"/>
            <a:ext cx="3011436" cy="1691580"/>
          </a:xfrm>
          <a:prstGeom prst="rect">
            <a:avLst/>
          </a:prstGeom>
        </p:spPr>
      </p:pic>
      <p:sp>
        <p:nvSpPr>
          <p:cNvPr id="32" name="Заголовок 3"/>
          <p:cNvSpPr txBox="1">
            <a:spLocks/>
          </p:cNvSpPr>
          <p:nvPr/>
        </p:nvSpPr>
        <p:spPr>
          <a:xfrm>
            <a:off x="2627784" y="2853725"/>
            <a:ext cx="1331824" cy="2769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Спальни</a:t>
            </a:r>
            <a:endParaRPr lang="ru-RU" sz="1200" b="1" i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F:\Фото Школа 2016-17\IMG-20160907-WA003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663"/>
          <a:stretch/>
        </p:blipFill>
        <p:spPr bwMode="auto">
          <a:xfrm>
            <a:off x="98737" y="390307"/>
            <a:ext cx="2778647" cy="18315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Заголовок 3"/>
          <p:cNvSpPr txBox="1">
            <a:spLocks/>
          </p:cNvSpPr>
          <p:nvPr/>
        </p:nvSpPr>
        <p:spPr>
          <a:xfrm>
            <a:off x="323528" y="420950"/>
            <a:ext cx="1654565" cy="2769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Актовый зал</a:t>
            </a:r>
            <a:endParaRPr lang="ru-RU" sz="1200" b="1" i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8" name="Заголовок 3"/>
          <p:cNvSpPr txBox="1">
            <a:spLocks/>
          </p:cNvSpPr>
          <p:nvPr/>
        </p:nvSpPr>
        <p:spPr>
          <a:xfrm>
            <a:off x="0" y="2396305"/>
            <a:ext cx="1596112" cy="2769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Зал хореографии</a:t>
            </a:r>
            <a:endParaRPr lang="ru-RU" sz="1200" b="1" i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399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03498"/>
            <a:ext cx="8147248" cy="421556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Административно-хозяйственная деятельность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58" y="2625329"/>
          <a:ext cx="8501122" cy="1866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0198"/>
                <a:gridCol w="1143008"/>
                <a:gridCol w="1143008"/>
                <a:gridCol w="1214446"/>
                <a:gridCol w="1214446"/>
                <a:gridCol w="1071570"/>
                <a:gridCol w="1214446"/>
              </a:tblGrid>
              <a:tr h="278130">
                <a:tc rowSpan="2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813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исполнение 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исполнение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исполнение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030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Дополнительные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образовательные услуги (платные)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151800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162980,44</a:t>
                      </a:r>
                    </a:p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(107%)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249047,54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249047,54</a:t>
                      </a:r>
                    </a:p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(100%)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196160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124302,27</a:t>
                      </a:r>
                    </a:p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(63%)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7158" y="803660"/>
          <a:ext cx="8358246" cy="1607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6043"/>
                <a:gridCol w="1763079"/>
                <a:gridCol w="2089562"/>
                <a:gridCol w="2089562"/>
              </a:tblGrid>
              <a:tr h="480060"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горячая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вода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4045,61 м³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3185 м³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1111 м³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холодная вода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2973 м³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2690 м³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1322 м³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тепло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6168,2 м³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1120,022 м³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946,2 м³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электроэнергия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110040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кВатт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112500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кВатт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93360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кВатт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74709" b="-52907"/>
          <a:stretch>
            <a:fillRect/>
          </a:stretch>
        </p:blipFill>
        <p:spPr bwMode="auto">
          <a:xfrm>
            <a:off x="0" y="4523829"/>
            <a:ext cx="9176557" cy="797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115616" y="4814258"/>
            <a:ext cx="80944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МБОУ «СОШ №1 </a:t>
            </a:r>
            <a:r>
              <a:rPr lang="ru-RU" sz="14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г.Азнакаево</a:t>
            </a:r>
            <a:r>
              <a:rPr lang="ru-RU" sz="1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sz="14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Азнакаевского</a:t>
            </a:r>
            <a:r>
              <a:rPr lang="ru-RU" sz="1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муниципального района РТ</a:t>
            </a:r>
            <a:endParaRPr lang="ru-RU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6563" b="69271" l="0" r="100000">
                        <a14:foregroundMark x1="10000" y1="60000" x2="65313" y2="58958"/>
                        <a14:foregroundMark x1="82266" y1="58750" x2="88828" y2="59896"/>
                        <a14:foregroundMark x1="96563" y1="60208" x2="938" y2="60833"/>
                        <a14:foregroundMark x1="391" y1="62396" x2="92578" y2="69271"/>
                        <a14:foregroundMark x1="56719" y1="43333" x2="85469" y2="42604"/>
                        <a14:foregroundMark x1="13359" y1="57500" x2="17188" y2="54896"/>
                        <a14:backgroundMark x1="41250" y1="25000" x2="82266" y2="30312"/>
                        <a14:backgroundMark x1="59922" y1="42813" x2="90391" y2="41667"/>
                        <a14:backgroundMark x1="16328" y1="36042" x2="28438" y2="34896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31161" r="1647" b="39433"/>
          <a:stretch/>
        </p:blipFill>
        <p:spPr>
          <a:xfrm>
            <a:off x="0" y="4371950"/>
            <a:ext cx="9144000" cy="7715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1928794" y="142858"/>
            <a:ext cx="5723998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Задачи на 2021 год</a:t>
            </a:r>
            <a:endParaRPr lang="ru-RU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42844" y="571486"/>
            <a:ext cx="878687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1.Повысить уровень образования за счет обеспечения качественного образования в соответствии с требованиями ФГОС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: </a:t>
            </a:r>
          </a:p>
          <a:p>
            <a:pPr algn="just" fontAlgn="base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• совершенствовать 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межпредметные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связи между базовым и дополнительным образованием;  </a:t>
            </a:r>
          </a:p>
          <a:p>
            <a:pPr algn="just" fontAlgn="base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• совершенствовать 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внутришкольную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систему оценки качества образования, сопоставляя реально достигаемые образовательные результаты с требованиями ФГОС, социальным и личностным ожиданиям потребителей образовательных услуг; </a:t>
            </a:r>
          </a:p>
          <a:p>
            <a:pPr algn="just" fontAlgn="base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• повысить эффективность контроля качества образования;  </a:t>
            </a:r>
          </a:p>
          <a:p>
            <a:pPr algn="just" fontAlgn="base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• продолжить работу над созданием безопасного образовательного пространства; </a:t>
            </a:r>
          </a:p>
          <a:p>
            <a:pPr algn="just" fontAlgn="base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2.Совершенствовать воспитательную систему школы: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 fontAlgn="base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• расширить формы взаимодействия с родителями;  </a:t>
            </a:r>
          </a:p>
          <a:p>
            <a:pPr algn="just" fontAlgn="base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• продолжить работу по профилактике 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девиантных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форм поведения и вредных привычек;  </a:t>
            </a:r>
          </a:p>
          <a:p>
            <a:pPr algn="just" fontAlgn="base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3. Повысить профессиональные компетентности: 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 fontAlgn="base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• совершенствование организационной, аналитической, прогнозирующей и творческой деятельности школьных методических объединений;  </a:t>
            </a:r>
          </a:p>
          <a:p>
            <a:pPr algn="just" fontAlgn="base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• обеспечение повышения уровня педагогического мастерства учителей в области преподаваемого предмета и методики его преподавания и творческого мастерства. </a:t>
            </a:r>
          </a:p>
        </p:txBody>
      </p:sp>
    </p:spTree>
    <p:extLst>
      <p:ext uri="{BB962C8B-B14F-4D97-AF65-F5344CB8AC3E}">
        <p14:creationId xmlns="" xmlns:p14="http://schemas.microsoft.com/office/powerpoint/2010/main" val="292563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2849</TotalTime>
  <Words>1884</Words>
  <Application>Microsoft Office PowerPoint</Application>
  <PresentationFormat>Экран (16:9)</PresentationFormat>
  <Paragraphs>812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Публичный доклад  директора МБОУ «СОШ № 1 г.Азнакаево» РТ Муллагалеевой Г.И. за  2020 год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Результаты освоения учащимися программ  начального общего образования</vt:lpstr>
      <vt:lpstr>Результаты освоения учащимися программ  основного общего образования</vt:lpstr>
      <vt:lpstr>Результаты освоения учащимися программ  среднего общего образования</vt:lpstr>
      <vt:lpstr>Слайд 14</vt:lpstr>
      <vt:lpstr>Слайд 15</vt:lpstr>
      <vt:lpstr>Слайд 16</vt:lpstr>
      <vt:lpstr>Слайд 17</vt:lpstr>
      <vt:lpstr>Слайд 18</vt:lpstr>
      <vt:lpstr>Конкурсы</vt:lpstr>
      <vt:lpstr>Дистанционное обучение 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Библиотечный фонд</vt:lpstr>
      <vt:lpstr>Слайд 33</vt:lpstr>
      <vt:lpstr>Слайд 34</vt:lpstr>
      <vt:lpstr>Административно-хозяйственная деятельность</vt:lpstr>
      <vt:lpstr>Слайд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Дарья Пронина</dc:creator>
  <cp:lastModifiedBy>Ильмира</cp:lastModifiedBy>
  <cp:revision>398</cp:revision>
  <dcterms:created xsi:type="dcterms:W3CDTF">2016-05-21T16:14:26Z</dcterms:created>
  <dcterms:modified xsi:type="dcterms:W3CDTF">2021-02-13T08:25:23Z</dcterms:modified>
</cp:coreProperties>
</file>